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embeddings/oleObject1.bin" ContentType="application/vnd.openxmlformats-officedocument.oleObject"/>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embeddings/oleObject4.bin" ContentType="application/vnd.openxmlformats-officedocument.oleObject"/>
  <Override PartName="/ppt/embeddings/Microsoft_Equation1.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notesSlides/notesSlide50.xml" ContentType="application/vnd.openxmlformats-officedocument.presentationml.notesSlide+xml"/>
  <Override PartName="/ppt/embeddings/oleObject18.bin" ContentType="application/vnd.openxmlformats-officedocument.oleObject"/>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85"/>
  </p:notesMasterIdLst>
  <p:handoutMasterIdLst>
    <p:handoutMasterId r:id="rId86"/>
  </p:handoutMasterIdLst>
  <p:sldIdLst>
    <p:sldId id="256" r:id="rId2"/>
    <p:sldId id="257" r:id="rId3"/>
    <p:sldId id="258" r:id="rId4"/>
    <p:sldId id="331" r:id="rId5"/>
    <p:sldId id="259" r:id="rId6"/>
    <p:sldId id="260" r:id="rId7"/>
    <p:sldId id="261" r:id="rId8"/>
    <p:sldId id="263" r:id="rId9"/>
    <p:sldId id="265" r:id="rId10"/>
    <p:sldId id="303" r:id="rId11"/>
    <p:sldId id="302" r:id="rId12"/>
    <p:sldId id="317" r:id="rId13"/>
    <p:sldId id="318" r:id="rId14"/>
    <p:sldId id="262" r:id="rId15"/>
    <p:sldId id="310" r:id="rId16"/>
    <p:sldId id="304" r:id="rId17"/>
    <p:sldId id="267" r:id="rId18"/>
    <p:sldId id="311" r:id="rId19"/>
    <p:sldId id="312" r:id="rId20"/>
    <p:sldId id="350" r:id="rId21"/>
    <p:sldId id="269" r:id="rId22"/>
    <p:sldId id="313" r:id="rId23"/>
    <p:sldId id="314" r:id="rId24"/>
    <p:sldId id="316" r:id="rId25"/>
    <p:sldId id="315" r:id="rId26"/>
    <p:sldId id="270" r:id="rId27"/>
    <p:sldId id="319" r:id="rId28"/>
    <p:sldId id="320" r:id="rId29"/>
    <p:sldId id="322" r:id="rId30"/>
    <p:sldId id="321" r:id="rId31"/>
    <p:sldId id="323" r:id="rId32"/>
    <p:sldId id="305" r:id="rId33"/>
    <p:sldId id="271" r:id="rId34"/>
    <p:sldId id="272" r:id="rId35"/>
    <p:sldId id="273" r:id="rId36"/>
    <p:sldId id="325" r:id="rId37"/>
    <p:sldId id="330" r:id="rId38"/>
    <p:sldId id="278" r:id="rId39"/>
    <p:sldId id="279" r:id="rId40"/>
    <p:sldId id="284" r:id="rId41"/>
    <p:sldId id="281" r:id="rId42"/>
    <p:sldId id="327" r:id="rId43"/>
    <p:sldId id="283" r:id="rId44"/>
    <p:sldId id="328" r:id="rId45"/>
    <p:sldId id="285" r:id="rId46"/>
    <p:sldId id="336" r:id="rId47"/>
    <p:sldId id="289" r:id="rId48"/>
    <p:sldId id="286" r:id="rId49"/>
    <p:sldId id="348" r:id="rId50"/>
    <p:sldId id="287" r:id="rId51"/>
    <p:sldId id="288" r:id="rId52"/>
    <p:sldId id="349" r:id="rId53"/>
    <p:sldId id="334" r:id="rId54"/>
    <p:sldId id="335" r:id="rId55"/>
    <p:sldId id="333" r:id="rId56"/>
    <p:sldId id="337" r:id="rId57"/>
    <p:sldId id="291" r:id="rId58"/>
    <p:sldId id="293" r:id="rId59"/>
    <p:sldId id="339" r:id="rId60"/>
    <p:sldId id="294" r:id="rId61"/>
    <p:sldId id="340" r:id="rId62"/>
    <p:sldId id="345" r:id="rId63"/>
    <p:sldId id="295" r:id="rId64"/>
    <p:sldId id="296" r:id="rId65"/>
    <p:sldId id="297" r:id="rId66"/>
    <p:sldId id="341" r:id="rId67"/>
    <p:sldId id="343" r:id="rId68"/>
    <p:sldId id="300" r:id="rId69"/>
    <p:sldId id="342" r:id="rId70"/>
    <p:sldId id="344" r:id="rId71"/>
    <p:sldId id="346" r:id="rId72"/>
    <p:sldId id="301" r:id="rId73"/>
    <p:sldId id="347" r:id="rId74"/>
    <p:sldId id="324" r:id="rId75"/>
    <p:sldId id="280" r:id="rId76"/>
    <p:sldId id="307" r:id="rId77"/>
    <p:sldId id="308" r:id="rId78"/>
    <p:sldId id="338" r:id="rId79"/>
    <p:sldId id="268" r:id="rId80"/>
    <p:sldId id="326" r:id="rId81"/>
    <p:sldId id="309" r:id="rId82"/>
    <p:sldId id="329" r:id="rId83"/>
    <p:sldId id="298" r:id="rId8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500"/>
    <a:srgbClr val="FFC508"/>
    <a:srgbClr val="FAFF66"/>
    <a:srgbClr val="FF2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63" autoAdjust="0"/>
    <p:restoredTop sz="85128" autoAdjust="0"/>
  </p:normalViewPr>
  <p:slideViewPr>
    <p:cSldViewPr snapToGrid="0" snapToObjects="1" showGuides="1">
      <p:cViewPr>
        <p:scale>
          <a:sx n="108" d="100"/>
          <a:sy n="108" d="100"/>
        </p:scale>
        <p:origin x="0" y="-472"/>
      </p:cViewPr>
      <p:guideLst>
        <p:guide orient="horz" pos="4319"/>
        <p:guide pos="57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heme" Target="theme/theme1.xml"/><Relationship Id="rId9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handoutMaster" Target="handoutMasters/handoutMaster1.xml"/><Relationship Id="rId87" Type="http://schemas.openxmlformats.org/officeDocument/2006/relationships/printerSettings" Target="printerSettings/printerSettings1.bin"/><Relationship Id="rId88" Type="http://schemas.openxmlformats.org/officeDocument/2006/relationships/presProps" Target="presProps.xml"/><Relationship Id="rId8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 Id="rId2"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5" Type="http://schemas.openxmlformats.org/officeDocument/2006/relationships/image" Target="../media/image16.emf"/><Relationship Id="rId6" Type="http://schemas.openxmlformats.org/officeDocument/2006/relationships/image" Target="../media/image17.emf"/><Relationship Id="rId7" Type="http://schemas.openxmlformats.org/officeDocument/2006/relationships/image" Target="../media/image18.emf"/><Relationship Id="rId8" Type="http://schemas.openxmlformats.org/officeDocument/2006/relationships/image" Target="../media/image19.emf"/><Relationship Id="rId9" Type="http://schemas.openxmlformats.org/officeDocument/2006/relationships/image" Target="../media/image20.emf"/><Relationship Id="rId1" Type="http://schemas.openxmlformats.org/officeDocument/2006/relationships/image" Target="../media/image12.emf"/><Relationship Id="rId2" Type="http://schemas.openxmlformats.org/officeDocument/2006/relationships/image" Target="../media/image1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1" Type="http://schemas.openxmlformats.org/officeDocument/2006/relationships/image" Target="../media/image25.emf"/><Relationship Id="rId2" Type="http://schemas.openxmlformats.org/officeDocument/2006/relationships/image" Target="../media/image26.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1" Type="http://schemas.openxmlformats.org/officeDocument/2006/relationships/image" Target="../media/image31.emf"/><Relationship Id="rId2"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738A2C1-290E-6D44-8767-F9F61A4AE426}" type="datetimeFigureOut">
              <a:rPr lang="en-US" smtClean="0"/>
              <a:t>2/16/15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A78774-FDA1-4142-967A-F1849852043E}" type="slidenum">
              <a:rPr lang="en-US" smtClean="0"/>
              <a:t>‹#›</a:t>
            </a:fld>
            <a:endParaRPr lang="en-US"/>
          </a:p>
        </p:txBody>
      </p:sp>
    </p:spTree>
    <p:extLst>
      <p:ext uri="{BB962C8B-B14F-4D97-AF65-F5344CB8AC3E}">
        <p14:creationId xmlns:p14="http://schemas.microsoft.com/office/powerpoint/2010/main" val="31908382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73F6AC-F735-D943-B288-2206755AF2F6}" type="datetimeFigureOut">
              <a:rPr lang="en-US" smtClean="0"/>
              <a:t>2/16/15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1E7A074-264B-1148-BD27-3F666222FD1B}" type="slidenum">
              <a:rPr lang="en-US" smtClean="0"/>
              <a:t>‹#›</a:t>
            </a:fld>
            <a:endParaRPr lang="en-US"/>
          </a:p>
        </p:txBody>
      </p:sp>
    </p:spTree>
    <p:extLst>
      <p:ext uri="{BB962C8B-B14F-4D97-AF65-F5344CB8AC3E}">
        <p14:creationId xmlns:p14="http://schemas.microsoft.com/office/powerpoint/2010/main" val="29402708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0</a:t>
            </a:fld>
            <a:endParaRPr lang="en-US"/>
          </a:p>
        </p:txBody>
      </p:sp>
    </p:spTree>
    <p:extLst>
      <p:ext uri="{BB962C8B-B14F-4D97-AF65-F5344CB8AC3E}">
        <p14:creationId xmlns:p14="http://schemas.microsoft.com/office/powerpoint/2010/main" val="837442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Stars</a:t>
            </a:r>
            <a:r>
              <a:rPr lang="en-US" baseline="0" dirty="0" smtClean="0"/>
              <a:t> need to at least have some carbon to start this</a:t>
            </a:r>
            <a:endParaRPr lang="en-US" dirty="0" smtClean="0"/>
          </a:p>
          <a:p>
            <a:endParaRPr lang="en-US" dirty="0" smtClean="0"/>
          </a:p>
          <a:p>
            <a:r>
              <a:rPr lang="en-US" dirty="0" smtClean="0"/>
              <a:t>Carbon</a:t>
            </a:r>
            <a:r>
              <a:rPr lang="en-US" baseline="0" dirty="0" smtClean="0"/>
              <a:t> plus hydrogen = nitrogen plus energy</a:t>
            </a:r>
          </a:p>
          <a:p>
            <a:r>
              <a:rPr lang="en-US" baseline="0" dirty="0" smtClean="0"/>
              <a:t>Nitrogen beta decays to carbon</a:t>
            </a:r>
          </a:p>
          <a:p>
            <a:r>
              <a:rPr lang="en-US" baseline="0" dirty="0" smtClean="0"/>
              <a:t>Carbon plus hydrogen = stable nitrogen</a:t>
            </a:r>
          </a:p>
          <a:p>
            <a:r>
              <a:rPr lang="en-US" baseline="0" dirty="0" smtClean="0"/>
              <a:t>Nitrogen plus hydrogen = oxygen plus energy</a:t>
            </a:r>
          </a:p>
          <a:p>
            <a:r>
              <a:rPr lang="en-US" baseline="0" dirty="0" smtClean="0"/>
              <a:t>Oxygen beta decays to nitrogen</a:t>
            </a:r>
          </a:p>
          <a:p>
            <a:r>
              <a:rPr lang="en-US" baseline="0" dirty="0" smtClean="0"/>
              <a:t>Nitrogen plus hydrogen = Carbon plus helium; cycle restart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9</a:t>
            </a:fld>
            <a:endParaRPr lang="en-US"/>
          </a:p>
        </p:txBody>
      </p:sp>
    </p:spTree>
    <p:extLst>
      <p:ext uri="{BB962C8B-B14F-4D97-AF65-F5344CB8AC3E}">
        <p14:creationId xmlns:p14="http://schemas.microsoft.com/office/powerpoint/2010/main" val="1657085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in the PP</a:t>
            </a:r>
            <a:r>
              <a:rPr lang="en-US" baseline="0" dirty="0" smtClean="0"/>
              <a:t> chain, increasing the central temperature by 10% increases the energy output by ~50%</a:t>
            </a:r>
          </a:p>
          <a:p>
            <a:endParaRPr lang="en-US" baseline="0" dirty="0" smtClean="0"/>
          </a:p>
          <a:p>
            <a:r>
              <a:rPr lang="en-US" baseline="0" dirty="0" smtClean="0"/>
              <a:t>In the CNO cycle, increasing central temperature by 10% increases energy output by 500%</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10</a:t>
            </a:fld>
            <a:endParaRPr lang="en-US"/>
          </a:p>
        </p:txBody>
      </p:sp>
    </p:spTree>
    <p:extLst>
      <p:ext uri="{BB962C8B-B14F-4D97-AF65-F5344CB8AC3E}">
        <p14:creationId xmlns:p14="http://schemas.microsoft.com/office/powerpoint/2010/main" val="3441637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11</a:t>
            </a:fld>
            <a:endParaRPr lang="en-US"/>
          </a:p>
        </p:txBody>
      </p:sp>
    </p:spTree>
    <p:extLst>
      <p:ext uri="{BB962C8B-B14F-4D97-AF65-F5344CB8AC3E}">
        <p14:creationId xmlns:p14="http://schemas.microsoft.com/office/powerpoint/2010/main" val="82118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12</a:t>
            </a:fld>
            <a:endParaRPr lang="en-US"/>
          </a:p>
        </p:txBody>
      </p:sp>
    </p:spTree>
    <p:extLst>
      <p:ext uri="{BB962C8B-B14F-4D97-AF65-F5344CB8AC3E}">
        <p14:creationId xmlns:p14="http://schemas.microsoft.com/office/powerpoint/2010/main" val="3480553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Stars</a:t>
            </a:r>
            <a:r>
              <a:rPr lang="en-US" baseline="0" dirty="0" smtClean="0"/>
              <a:t> maintain their shapes with a balance between gravity pulling inward, and radiation pressure pushing outward</a:t>
            </a:r>
          </a:p>
          <a:p>
            <a:endParaRPr lang="en-US" baseline="0" dirty="0" smtClean="0"/>
          </a:p>
          <a:p>
            <a:r>
              <a:rPr lang="en-US" baseline="0" dirty="0" smtClean="0"/>
              <a:t>Regardless of the fusion process, helium accumulates in the core</a:t>
            </a:r>
          </a:p>
          <a:p>
            <a:endParaRPr lang="en-US" baseline="0" dirty="0" smtClean="0"/>
          </a:p>
          <a:p>
            <a:r>
              <a:rPr lang="en-US" baseline="0" dirty="0" smtClean="0"/>
              <a:t>Where convection occurs depends on the mass of the star</a:t>
            </a:r>
          </a:p>
          <a:p>
            <a:endParaRPr lang="en-US" baseline="0" dirty="0" smtClean="0"/>
          </a:p>
          <a:p>
            <a:r>
              <a:rPr lang="en-US" baseline="0" dirty="0" smtClean="0"/>
              <a:t>The apparent temperature of the surface (the temperature corresponding to the amount of radiation it’s putting out) is set by energy generated in the core</a:t>
            </a:r>
          </a:p>
          <a:p>
            <a:endParaRPr lang="en-US" dirty="0" smtClean="0"/>
          </a:p>
          <a:p>
            <a:r>
              <a:rPr lang="en-US" baseline="0" dirty="0" smtClean="0"/>
              <a:t>Luminosity is the brightness of the star, and that scales with the square of the star’s radius, and its effective temperature. </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13</a:t>
            </a:fld>
            <a:endParaRPr lang="en-US"/>
          </a:p>
        </p:txBody>
      </p:sp>
    </p:spTree>
    <p:extLst>
      <p:ext uri="{BB962C8B-B14F-4D97-AF65-F5344CB8AC3E}">
        <p14:creationId xmlns:p14="http://schemas.microsoft.com/office/powerpoint/2010/main" val="680498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14</a:t>
            </a:fld>
            <a:endParaRPr lang="en-US"/>
          </a:p>
        </p:txBody>
      </p:sp>
    </p:spTree>
    <p:extLst>
      <p:ext uri="{BB962C8B-B14F-4D97-AF65-F5344CB8AC3E}">
        <p14:creationId xmlns:p14="http://schemas.microsoft.com/office/powerpoint/2010/main" val="177562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15</a:t>
            </a:fld>
            <a:endParaRPr lang="en-US"/>
          </a:p>
        </p:txBody>
      </p:sp>
    </p:spTree>
    <p:extLst>
      <p:ext uri="{BB962C8B-B14F-4D97-AF65-F5344CB8AC3E}">
        <p14:creationId xmlns:p14="http://schemas.microsoft.com/office/powerpoint/2010/main" val="1221318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16</a:t>
            </a:fld>
            <a:endParaRPr lang="en-US"/>
          </a:p>
        </p:txBody>
      </p:sp>
    </p:spTree>
    <p:extLst>
      <p:ext uri="{BB962C8B-B14F-4D97-AF65-F5344CB8AC3E}">
        <p14:creationId xmlns:p14="http://schemas.microsoft.com/office/powerpoint/2010/main" val="154866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17</a:t>
            </a:fld>
            <a:endParaRPr lang="en-US"/>
          </a:p>
        </p:txBody>
      </p:sp>
    </p:spTree>
    <p:extLst>
      <p:ext uri="{BB962C8B-B14F-4D97-AF65-F5344CB8AC3E}">
        <p14:creationId xmlns:p14="http://schemas.microsoft.com/office/powerpoint/2010/main" val="3482727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18</a:t>
            </a:fld>
            <a:endParaRPr lang="en-US"/>
          </a:p>
        </p:txBody>
      </p:sp>
    </p:spTree>
    <p:extLst>
      <p:ext uri="{BB962C8B-B14F-4D97-AF65-F5344CB8AC3E}">
        <p14:creationId xmlns:p14="http://schemas.microsoft.com/office/powerpoint/2010/main" val="3305443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the definitions of some basic concepts</a:t>
            </a:r>
          </a:p>
          <a:p>
            <a:endParaRPr lang="en-US" dirty="0" smtClean="0"/>
          </a:p>
          <a:p>
            <a:r>
              <a:rPr lang="en-US" dirty="0" smtClean="0"/>
              <a:t>Move on to the phases of stellar evolution that bring us to our late stages</a:t>
            </a:r>
          </a:p>
          <a:p>
            <a:endParaRPr lang="en-US" dirty="0" smtClean="0"/>
          </a:p>
          <a:p>
            <a:r>
              <a:rPr lang="en-US" dirty="0" smtClean="0"/>
              <a:t>Talk about the stellar winds</a:t>
            </a:r>
            <a:r>
              <a:rPr lang="en-US" baseline="0" dirty="0" smtClean="0"/>
              <a:t> and mass loss</a:t>
            </a:r>
            <a:r>
              <a:rPr lang="en-US" dirty="0" smtClean="0"/>
              <a:t> occurring at</a:t>
            </a:r>
            <a:r>
              <a:rPr lang="en-US" baseline="0" dirty="0" smtClean="0"/>
              <a:t> the ends of these star’s lives</a:t>
            </a:r>
          </a:p>
          <a:p>
            <a:endParaRPr lang="en-US" baseline="0" dirty="0" smtClean="0"/>
          </a:p>
          <a:p>
            <a:r>
              <a:rPr lang="en-US" dirty="0" smtClean="0"/>
              <a:t>Connect</a:t>
            </a:r>
            <a:r>
              <a:rPr lang="en-US" baseline="0" dirty="0" smtClean="0"/>
              <a:t> some of how how these winds relate to the rest of existence</a:t>
            </a:r>
          </a:p>
          <a:p>
            <a:endParaRPr lang="en-US" baseline="0" dirty="0" smtClean="0"/>
          </a:p>
          <a:p>
            <a:r>
              <a:rPr lang="en-US" baseline="0" dirty="0" smtClean="0"/>
              <a:t>Connect it to my work</a:t>
            </a:r>
          </a:p>
          <a:p>
            <a:endParaRPr lang="en-US" baseline="0" dirty="0" smtClean="0"/>
          </a:p>
          <a:p>
            <a:r>
              <a:rPr lang="en-US" baseline="0" dirty="0" smtClean="0"/>
              <a:t>Acknowledge people who helped</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1</a:t>
            </a:fld>
            <a:endParaRPr lang="en-US"/>
          </a:p>
        </p:txBody>
      </p:sp>
    </p:spTree>
    <p:extLst>
      <p:ext uri="{BB962C8B-B14F-4D97-AF65-F5344CB8AC3E}">
        <p14:creationId xmlns:p14="http://schemas.microsoft.com/office/powerpoint/2010/main" val="2621048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19</a:t>
            </a:fld>
            <a:endParaRPr lang="en-US"/>
          </a:p>
        </p:txBody>
      </p:sp>
    </p:spTree>
    <p:extLst>
      <p:ext uri="{BB962C8B-B14F-4D97-AF65-F5344CB8AC3E}">
        <p14:creationId xmlns:p14="http://schemas.microsoft.com/office/powerpoint/2010/main" val="3305443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20</a:t>
            </a:fld>
            <a:endParaRPr lang="en-US"/>
          </a:p>
        </p:txBody>
      </p:sp>
    </p:spTree>
    <p:extLst>
      <p:ext uri="{BB962C8B-B14F-4D97-AF65-F5344CB8AC3E}">
        <p14:creationId xmlns:p14="http://schemas.microsoft.com/office/powerpoint/2010/main" val="3723272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21</a:t>
            </a:fld>
            <a:endParaRPr lang="en-US"/>
          </a:p>
        </p:txBody>
      </p:sp>
    </p:spTree>
    <p:extLst>
      <p:ext uri="{BB962C8B-B14F-4D97-AF65-F5344CB8AC3E}">
        <p14:creationId xmlns:p14="http://schemas.microsoft.com/office/powerpoint/2010/main" val="2012525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22</a:t>
            </a:fld>
            <a:endParaRPr lang="en-US"/>
          </a:p>
        </p:txBody>
      </p:sp>
    </p:spTree>
    <p:extLst>
      <p:ext uri="{BB962C8B-B14F-4D97-AF65-F5344CB8AC3E}">
        <p14:creationId xmlns:p14="http://schemas.microsoft.com/office/powerpoint/2010/main" val="767716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23</a:t>
            </a:fld>
            <a:endParaRPr lang="en-US"/>
          </a:p>
        </p:txBody>
      </p:sp>
    </p:spTree>
    <p:extLst>
      <p:ext uri="{BB962C8B-B14F-4D97-AF65-F5344CB8AC3E}">
        <p14:creationId xmlns:p14="http://schemas.microsoft.com/office/powerpoint/2010/main" val="29062194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24</a:t>
            </a:fld>
            <a:endParaRPr lang="en-US"/>
          </a:p>
        </p:txBody>
      </p:sp>
    </p:spTree>
    <p:extLst>
      <p:ext uri="{BB962C8B-B14F-4D97-AF65-F5344CB8AC3E}">
        <p14:creationId xmlns:p14="http://schemas.microsoft.com/office/powerpoint/2010/main" val="32066728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25</a:t>
            </a:fld>
            <a:endParaRPr lang="en-US"/>
          </a:p>
        </p:txBody>
      </p:sp>
    </p:spTree>
    <p:extLst>
      <p:ext uri="{BB962C8B-B14F-4D97-AF65-F5344CB8AC3E}">
        <p14:creationId xmlns:p14="http://schemas.microsoft.com/office/powerpoint/2010/main" val="2038943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26</a:t>
            </a:fld>
            <a:endParaRPr lang="en-US"/>
          </a:p>
        </p:txBody>
      </p:sp>
    </p:spTree>
    <p:extLst>
      <p:ext uri="{BB962C8B-B14F-4D97-AF65-F5344CB8AC3E}">
        <p14:creationId xmlns:p14="http://schemas.microsoft.com/office/powerpoint/2010/main" val="525891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Alpha process elements: </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27</a:t>
            </a:fld>
            <a:endParaRPr lang="en-US"/>
          </a:p>
        </p:txBody>
      </p:sp>
    </p:spTree>
    <p:extLst>
      <p:ext uri="{BB962C8B-B14F-4D97-AF65-F5344CB8AC3E}">
        <p14:creationId xmlns:p14="http://schemas.microsoft.com/office/powerpoint/2010/main" val="4230993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28</a:t>
            </a:fld>
            <a:endParaRPr lang="en-US"/>
          </a:p>
        </p:txBody>
      </p:sp>
    </p:spTree>
    <p:extLst>
      <p:ext uri="{BB962C8B-B14F-4D97-AF65-F5344CB8AC3E}">
        <p14:creationId xmlns:p14="http://schemas.microsoft.com/office/powerpoint/2010/main" val="2650375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Stellar wind – stream of particles</a:t>
            </a:r>
          </a:p>
          <a:p>
            <a:endParaRPr lang="en-US" dirty="0" smtClean="0"/>
          </a:p>
          <a:p>
            <a:r>
              <a:rPr lang="en-US" dirty="0" smtClean="0"/>
              <a:t>Stellar evolution – phases of atom-fusing</a:t>
            </a:r>
            <a:r>
              <a:rPr lang="en-US" baseline="0" dirty="0" smtClean="0"/>
              <a:t> life</a:t>
            </a:r>
          </a:p>
          <a:p>
            <a:endParaRPr lang="en-US" baseline="0" dirty="0" smtClean="0"/>
          </a:p>
          <a:p>
            <a:r>
              <a:rPr lang="en-US" baseline="0" dirty="0" smtClean="0"/>
              <a:t>Atomic absorption – absorption of light energy by an atom with electrons</a:t>
            </a:r>
          </a:p>
          <a:p>
            <a:endParaRPr lang="en-US" baseline="0" dirty="0" smtClean="0"/>
          </a:p>
          <a:p>
            <a:r>
              <a:rPr lang="en-US" baseline="0" dirty="0" smtClean="0"/>
              <a:t>Atomic emission – emission of energy in the form of light</a:t>
            </a:r>
            <a:endParaRPr lang="en-US" dirty="0" smtClean="0"/>
          </a:p>
          <a:p>
            <a:endParaRPr lang="en-US" dirty="0" smtClean="0"/>
          </a:p>
          <a:p>
            <a:r>
              <a:rPr lang="en-US" dirty="0" smtClean="0"/>
              <a:t>Note with ionization that in the centers of stars, you are guaranteed to have an ionized gas as</a:t>
            </a:r>
            <a:r>
              <a:rPr lang="en-US" baseline="0" dirty="0" smtClean="0"/>
              <a:t> temperatures are at millions of degrees K</a:t>
            </a:r>
          </a:p>
          <a:p>
            <a:endParaRPr lang="en-US" baseline="0" dirty="0" smtClean="0"/>
          </a:p>
          <a:p>
            <a:r>
              <a:rPr lang="en-US" baseline="0" dirty="0" smtClean="0"/>
              <a:t>Beta decay aka positron emission – the conversion of a neutron into a proton in the nucleus of an atom, results in the emission of a positively-charged electron. Occurs in unstable atomic nuclei</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2</a:t>
            </a:fld>
            <a:endParaRPr lang="en-US"/>
          </a:p>
        </p:txBody>
      </p:sp>
    </p:spTree>
    <p:extLst>
      <p:ext uri="{BB962C8B-B14F-4D97-AF65-F5344CB8AC3E}">
        <p14:creationId xmlns:p14="http://schemas.microsoft.com/office/powerpoint/2010/main" val="1839148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29</a:t>
            </a:fld>
            <a:endParaRPr lang="en-US"/>
          </a:p>
        </p:txBody>
      </p:sp>
    </p:spTree>
    <p:extLst>
      <p:ext uri="{BB962C8B-B14F-4D97-AF65-F5344CB8AC3E}">
        <p14:creationId xmlns:p14="http://schemas.microsoft.com/office/powerpoint/2010/main" val="3527599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30</a:t>
            </a:fld>
            <a:endParaRPr lang="en-US"/>
          </a:p>
        </p:txBody>
      </p:sp>
    </p:spTree>
    <p:extLst>
      <p:ext uri="{BB962C8B-B14F-4D97-AF65-F5344CB8AC3E}">
        <p14:creationId xmlns:p14="http://schemas.microsoft.com/office/powerpoint/2010/main" val="1236061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31</a:t>
            </a:fld>
            <a:endParaRPr lang="en-US"/>
          </a:p>
        </p:txBody>
      </p:sp>
    </p:spTree>
    <p:extLst>
      <p:ext uri="{BB962C8B-B14F-4D97-AF65-F5344CB8AC3E}">
        <p14:creationId xmlns:p14="http://schemas.microsoft.com/office/powerpoint/2010/main" val="1763361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32</a:t>
            </a:fld>
            <a:endParaRPr lang="en-US"/>
          </a:p>
        </p:txBody>
      </p:sp>
    </p:spTree>
    <p:extLst>
      <p:ext uri="{BB962C8B-B14F-4D97-AF65-F5344CB8AC3E}">
        <p14:creationId xmlns:p14="http://schemas.microsoft.com/office/powerpoint/2010/main" val="698786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33</a:t>
            </a:fld>
            <a:endParaRPr lang="en-US"/>
          </a:p>
        </p:txBody>
      </p:sp>
    </p:spTree>
    <p:extLst>
      <p:ext uri="{BB962C8B-B14F-4D97-AF65-F5344CB8AC3E}">
        <p14:creationId xmlns:p14="http://schemas.microsoft.com/office/powerpoint/2010/main" val="2693020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34</a:t>
            </a:fld>
            <a:endParaRPr lang="en-US"/>
          </a:p>
        </p:txBody>
      </p:sp>
    </p:spTree>
    <p:extLst>
      <p:ext uri="{BB962C8B-B14F-4D97-AF65-F5344CB8AC3E}">
        <p14:creationId xmlns:p14="http://schemas.microsoft.com/office/powerpoint/2010/main" val="31036982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35</a:t>
            </a:fld>
            <a:endParaRPr lang="en-US"/>
          </a:p>
        </p:txBody>
      </p:sp>
    </p:spTree>
    <p:extLst>
      <p:ext uri="{BB962C8B-B14F-4D97-AF65-F5344CB8AC3E}">
        <p14:creationId xmlns:p14="http://schemas.microsoft.com/office/powerpoint/2010/main" val="1868405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briefly what an</a:t>
            </a:r>
            <a:r>
              <a:rPr lang="en-US" baseline="0" dirty="0" smtClean="0"/>
              <a:t> LBV is and how stars become LBVs during He shell fusion</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36</a:t>
            </a:fld>
            <a:endParaRPr lang="en-US"/>
          </a:p>
        </p:txBody>
      </p:sp>
    </p:spTree>
    <p:extLst>
      <p:ext uri="{BB962C8B-B14F-4D97-AF65-F5344CB8AC3E}">
        <p14:creationId xmlns:p14="http://schemas.microsoft.com/office/powerpoint/2010/main" val="4161478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37</a:t>
            </a:fld>
            <a:endParaRPr lang="en-US"/>
          </a:p>
        </p:txBody>
      </p:sp>
    </p:spTree>
    <p:extLst>
      <p:ext uri="{BB962C8B-B14F-4D97-AF65-F5344CB8AC3E}">
        <p14:creationId xmlns:p14="http://schemas.microsoft.com/office/powerpoint/2010/main" val="1501662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38</a:t>
            </a:fld>
            <a:endParaRPr lang="en-US"/>
          </a:p>
        </p:txBody>
      </p:sp>
    </p:spTree>
    <p:extLst>
      <p:ext uri="{BB962C8B-B14F-4D97-AF65-F5344CB8AC3E}">
        <p14:creationId xmlns:p14="http://schemas.microsoft.com/office/powerpoint/2010/main" val="1257874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Range of wavelengths and energies of light</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3</a:t>
            </a:fld>
            <a:endParaRPr lang="en-US"/>
          </a:p>
        </p:txBody>
      </p:sp>
    </p:spTree>
    <p:extLst>
      <p:ext uri="{BB962C8B-B14F-4D97-AF65-F5344CB8AC3E}">
        <p14:creationId xmlns:p14="http://schemas.microsoft.com/office/powerpoint/2010/main" val="1861720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39</a:t>
            </a:fld>
            <a:endParaRPr lang="en-US"/>
          </a:p>
        </p:txBody>
      </p:sp>
    </p:spTree>
    <p:extLst>
      <p:ext uri="{BB962C8B-B14F-4D97-AF65-F5344CB8AC3E}">
        <p14:creationId xmlns:p14="http://schemas.microsoft.com/office/powerpoint/2010/main" val="3597418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40</a:t>
            </a:fld>
            <a:endParaRPr lang="en-US"/>
          </a:p>
        </p:txBody>
      </p:sp>
    </p:spTree>
    <p:extLst>
      <p:ext uri="{BB962C8B-B14F-4D97-AF65-F5344CB8AC3E}">
        <p14:creationId xmlns:p14="http://schemas.microsoft.com/office/powerpoint/2010/main" val="40513398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41</a:t>
            </a:fld>
            <a:endParaRPr lang="en-US"/>
          </a:p>
        </p:txBody>
      </p:sp>
    </p:spTree>
    <p:extLst>
      <p:ext uri="{BB962C8B-B14F-4D97-AF65-F5344CB8AC3E}">
        <p14:creationId xmlns:p14="http://schemas.microsoft.com/office/powerpoint/2010/main" val="29030283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42</a:t>
            </a:fld>
            <a:endParaRPr lang="en-US"/>
          </a:p>
        </p:txBody>
      </p:sp>
    </p:spTree>
    <p:extLst>
      <p:ext uri="{BB962C8B-B14F-4D97-AF65-F5344CB8AC3E}">
        <p14:creationId xmlns:p14="http://schemas.microsoft.com/office/powerpoint/2010/main" val="32138717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43</a:t>
            </a:fld>
            <a:endParaRPr lang="en-US"/>
          </a:p>
        </p:txBody>
      </p:sp>
    </p:spTree>
    <p:extLst>
      <p:ext uri="{BB962C8B-B14F-4D97-AF65-F5344CB8AC3E}">
        <p14:creationId xmlns:p14="http://schemas.microsoft.com/office/powerpoint/2010/main" val="15800971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44</a:t>
            </a:fld>
            <a:endParaRPr lang="en-US"/>
          </a:p>
        </p:txBody>
      </p:sp>
    </p:spTree>
    <p:extLst>
      <p:ext uri="{BB962C8B-B14F-4D97-AF65-F5344CB8AC3E}">
        <p14:creationId xmlns:p14="http://schemas.microsoft.com/office/powerpoint/2010/main" val="633101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45</a:t>
            </a:fld>
            <a:endParaRPr lang="en-US"/>
          </a:p>
        </p:txBody>
      </p:sp>
    </p:spTree>
    <p:extLst>
      <p:ext uri="{BB962C8B-B14F-4D97-AF65-F5344CB8AC3E}">
        <p14:creationId xmlns:p14="http://schemas.microsoft.com/office/powerpoint/2010/main" val="1511723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Dust formed is either heavily C or heavily O depending</a:t>
            </a:r>
            <a:r>
              <a:rPr lang="en-US" baseline="0" dirty="0" smtClean="0"/>
              <a:t> on the abundance of either. If more C than O, then majority of O is locked up in CO</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46</a:t>
            </a:fld>
            <a:endParaRPr lang="en-US"/>
          </a:p>
        </p:txBody>
      </p:sp>
    </p:spTree>
    <p:extLst>
      <p:ext uri="{BB962C8B-B14F-4D97-AF65-F5344CB8AC3E}">
        <p14:creationId xmlns:p14="http://schemas.microsoft.com/office/powerpoint/2010/main" val="22092242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47</a:t>
            </a:fld>
            <a:endParaRPr lang="en-US"/>
          </a:p>
        </p:txBody>
      </p:sp>
    </p:spTree>
    <p:extLst>
      <p:ext uri="{BB962C8B-B14F-4D97-AF65-F5344CB8AC3E}">
        <p14:creationId xmlns:p14="http://schemas.microsoft.com/office/powerpoint/2010/main" val="5167407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48</a:t>
            </a:fld>
            <a:endParaRPr lang="en-US"/>
          </a:p>
        </p:txBody>
      </p:sp>
    </p:spTree>
    <p:extLst>
      <p:ext uri="{BB962C8B-B14F-4D97-AF65-F5344CB8AC3E}">
        <p14:creationId xmlns:p14="http://schemas.microsoft.com/office/powerpoint/2010/main" val="516740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Dipping</a:t>
            </a:r>
            <a:r>
              <a:rPr lang="en-US" baseline="0" dirty="0" smtClean="0"/>
              <a:t> into Stellar Evolution</a:t>
            </a:r>
          </a:p>
          <a:p>
            <a:endParaRPr lang="en-US" baseline="0" dirty="0" smtClean="0"/>
          </a:p>
          <a:p>
            <a:r>
              <a:rPr lang="en-US" baseline="0" dirty="0" smtClean="0"/>
              <a:t>Start with the main sequence, then split into mass regimes.</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4</a:t>
            </a:fld>
            <a:endParaRPr lang="en-US"/>
          </a:p>
        </p:txBody>
      </p:sp>
    </p:spTree>
    <p:extLst>
      <p:ext uri="{BB962C8B-B14F-4D97-AF65-F5344CB8AC3E}">
        <p14:creationId xmlns:p14="http://schemas.microsoft.com/office/powerpoint/2010/main" val="3796031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49</a:t>
            </a:fld>
            <a:endParaRPr lang="en-US"/>
          </a:p>
        </p:txBody>
      </p:sp>
    </p:spTree>
    <p:extLst>
      <p:ext uri="{BB962C8B-B14F-4D97-AF65-F5344CB8AC3E}">
        <p14:creationId xmlns:p14="http://schemas.microsoft.com/office/powerpoint/2010/main" val="30516530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50</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51</a:t>
            </a:fld>
            <a:endParaRPr lang="en-US"/>
          </a:p>
        </p:txBody>
      </p:sp>
    </p:spTree>
    <p:extLst>
      <p:ext uri="{BB962C8B-B14F-4D97-AF65-F5344CB8AC3E}">
        <p14:creationId xmlns:p14="http://schemas.microsoft.com/office/powerpoint/2010/main" val="17845986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52</a:t>
            </a:fld>
            <a:endParaRPr lang="en-US"/>
          </a:p>
        </p:txBody>
      </p:sp>
    </p:spTree>
    <p:extLst>
      <p:ext uri="{BB962C8B-B14F-4D97-AF65-F5344CB8AC3E}">
        <p14:creationId xmlns:p14="http://schemas.microsoft.com/office/powerpoint/2010/main" val="1061804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53</a:t>
            </a:fld>
            <a:endParaRPr lang="en-US"/>
          </a:p>
        </p:txBody>
      </p:sp>
    </p:spTree>
    <p:extLst>
      <p:ext uri="{BB962C8B-B14F-4D97-AF65-F5344CB8AC3E}">
        <p14:creationId xmlns:p14="http://schemas.microsoft.com/office/powerpoint/2010/main" val="21032897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Earth mass = 3E-6</a:t>
            </a:r>
            <a:r>
              <a:rPr lang="en-US" baseline="0" dirty="0" smtClean="0"/>
              <a:t> Sun’s mass; Moon is 1E-2 Earth mass; at minimum dust driven winds carry off 10 Moon masses per year. At maximum 50 Earth masses per year</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54</a:t>
            </a:fld>
            <a:endParaRPr lang="en-US"/>
          </a:p>
        </p:txBody>
      </p:sp>
    </p:spTree>
    <p:extLst>
      <p:ext uri="{BB962C8B-B14F-4D97-AF65-F5344CB8AC3E}">
        <p14:creationId xmlns:p14="http://schemas.microsoft.com/office/powerpoint/2010/main" val="2027030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55</a:t>
            </a:fld>
            <a:endParaRPr lang="en-US"/>
          </a:p>
        </p:txBody>
      </p:sp>
    </p:spTree>
    <p:extLst>
      <p:ext uri="{BB962C8B-B14F-4D97-AF65-F5344CB8AC3E}">
        <p14:creationId xmlns:p14="http://schemas.microsoft.com/office/powerpoint/2010/main" val="17035312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56</a:t>
            </a:fld>
            <a:endParaRPr lang="en-US"/>
          </a:p>
        </p:txBody>
      </p:sp>
    </p:spTree>
    <p:extLst>
      <p:ext uri="{BB962C8B-B14F-4D97-AF65-F5344CB8AC3E}">
        <p14:creationId xmlns:p14="http://schemas.microsoft.com/office/powerpoint/2010/main" val="24380817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stars in the image are hot blue stars with their blue light scattered</a:t>
            </a:r>
            <a:r>
              <a:rPr lang="en-US" baseline="0" dirty="0" smtClean="0"/>
              <a:t> away from the observer. The structure of the dense gas clouds shown is largely due to radiation pressure from stellar winds</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57</a:t>
            </a:fld>
            <a:endParaRPr lang="en-US"/>
          </a:p>
        </p:txBody>
      </p:sp>
    </p:spTree>
    <p:extLst>
      <p:ext uri="{BB962C8B-B14F-4D97-AF65-F5344CB8AC3E}">
        <p14:creationId xmlns:p14="http://schemas.microsoft.com/office/powerpoint/2010/main" val="6803062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AGB stars convection mixes fusion, s-process elements,</a:t>
            </a:r>
            <a:r>
              <a:rPr lang="en-US" baseline="0" dirty="0" smtClean="0"/>
              <a:t> and alpha-process elements to the stellar surface.</a:t>
            </a:r>
          </a:p>
          <a:p>
            <a:endParaRPr lang="en-US" baseline="0" dirty="0" smtClean="0"/>
          </a:p>
          <a:p>
            <a:r>
              <a:rPr lang="en-US" baseline="0" dirty="0" smtClean="0"/>
              <a:t>Dust driven winds from AGB stars return these products of </a:t>
            </a:r>
            <a:r>
              <a:rPr lang="en-US" baseline="0" dirty="0" err="1" smtClean="0"/>
              <a:t>nucleosynthesis</a:t>
            </a:r>
            <a:r>
              <a:rPr lang="en-US" baseline="0" dirty="0" smtClean="0"/>
              <a:t> to the ISM as molecular gas and dust grains</a:t>
            </a:r>
          </a:p>
          <a:p>
            <a:endParaRPr lang="en-US" baseline="0" dirty="0" smtClean="0"/>
          </a:p>
          <a:p>
            <a:r>
              <a:rPr lang="en-US" baseline="0" dirty="0" smtClean="0"/>
              <a:t>As an example, in the LMC AGB winds in total return 5.5-11.5 x 10</a:t>
            </a:r>
            <a:r>
              <a:rPr lang="en-US" baseline="30000" dirty="0" smtClean="0"/>
              <a:t>-5</a:t>
            </a:r>
            <a:r>
              <a:rPr lang="en-US" baseline="0" dirty="0" smtClean="0"/>
              <a:t> solar masses of dust and between 11 and 23 x 10</a:t>
            </a:r>
            <a:r>
              <a:rPr lang="en-US" baseline="30000" dirty="0" smtClean="0"/>
              <a:t>-3</a:t>
            </a:r>
            <a:r>
              <a:rPr lang="en-US" baseline="0" dirty="0" smtClean="0"/>
              <a:t> solar masses of gas per year.</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58</a:t>
            </a:fld>
            <a:endParaRPr lang="en-US"/>
          </a:p>
        </p:txBody>
      </p:sp>
    </p:spTree>
    <p:extLst>
      <p:ext uri="{BB962C8B-B14F-4D97-AF65-F5344CB8AC3E}">
        <p14:creationId xmlns:p14="http://schemas.microsoft.com/office/powerpoint/2010/main" val="527003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approximate temperature—luminosity</a:t>
            </a:r>
            <a:r>
              <a:rPr lang="en-US" baseline="0" dirty="0" smtClean="0"/>
              <a:t> diagram for stars. Luminosity increases going up. Temperature increases going to the left. I’ve placed a sun icon at about where the Sun is on the main sequence of stars; where most stars live.</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a:t>
            </a:fld>
            <a:endParaRPr lang="en-US"/>
          </a:p>
        </p:txBody>
      </p:sp>
    </p:spTree>
    <p:extLst>
      <p:ext uri="{BB962C8B-B14F-4D97-AF65-F5344CB8AC3E}">
        <p14:creationId xmlns:p14="http://schemas.microsoft.com/office/powerpoint/2010/main" val="332756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table on the left</a:t>
            </a:r>
            <a:r>
              <a:rPr lang="en-US" baseline="0" dirty="0" smtClean="0"/>
              <a:t> from Villanova et al 2014, we see 6 different populations of </a:t>
            </a:r>
            <a:r>
              <a:rPr lang="en-US" baseline="0" dirty="0" err="1" smtClean="0"/>
              <a:t>subgiant</a:t>
            </a:r>
            <a:r>
              <a:rPr lang="en-US" baseline="0" dirty="0" smtClean="0"/>
              <a:t> stars in the globular cluster omega Cen. These different populations are divided based on their iron abundance. The ages of stars in these populations is determined by which stars have left the Main Sequence. At the upper and lower </a:t>
            </a:r>
            <a:r>
              <a:rPr lang="en-US" baseline="0" dirty="0" err="1" smtClean="0"/>
              <a:t>metallicity</a:t>
            </a:r>
            <a:r>
              <a:rPr lang="en-US" baseline="0" dirty="0" smtClean="0"/>
              <a:t> limits the stars show clear age differences. Additionally, even though there’s significant blending between populations of different </a:t>
            </a:r>
            <a:r>
              <a:rPr lang="en-US" baseline="0" dirty="0" err="1" smtClean="0"/>
              <a:t>metallicities</a:t>
            </a:r>
            <a:r>
              <a:rPr lang="en-US" baseline="0" dirty="0" smtClean="0"/>
              <a:t>, there’s a clear age progression in these </a:t>
            </a:r>
            <a:r>
              <a:rPr lang="en-US" baseline="0" dirty="0" err="1" smtClean="0"/>
              <a:t>subgiant</a:t>
            </a:r>
            <a:r>
              <a:rPr lang="en-US" baseline="0" dirty="0" smtClean="0"/>
              <a:t> stars. What’s interesting here is that from this age </a:t>
            </a:r>
            <a:r>
              <a:rPr lang="en-US" baseline="0" dirty="0" err="1" smtClean="0"/>
              <a:t>metallicity</a:t>
            </a:r>
            <a:r>
              <a:rPr lang="en-US" baseline="0" dirty="0" smtClean="0"/>
              <a:t> spread, the authors are able to conclude that likely resulted from the merging of two dwarf galaxies of </a:t>
            </a:r>
            <a:r>
              <a:rPr lang="en-US" baseline="0" dirty="0" err="1" smtClean="0"/>
              <a:t>signficantly</a:t>
            </a:r>
            <a:r>
              <a:rPr lang="en-US" baseline="0" dirty="0" smtClean="0"/>
              <a:t> different </a:t>
            </a:r>
            <a:r>
              <a:rPr lang="en-US" baseline="0" dirty="0" err="1" smtClean="0"/>
              <a:t>metallicities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59</a:t>
            </a:fld>
            <a:endParaRPr lang="en-US"/>
          </a:p>
        </p:txBody>
      </p:sp>
    </p:spTree>
    <p:extLst>
      <p:ext uri="{BB962C8B-B14F-4D97-AF65-F5344CB8AC3E}">
        <p14:creationId xmlns:p14="http://schemas.microsoft.com/office/powerpoint/2010/main" val="37652825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60</a:t>
            </a:fld>
            <a:endParaRPr lang="en-US"/>
          </a:p>
        </p:txBody>
      </p:sp>
    </p:spTree>
    <p:extLst>
      <p:ext uri="{BB962C8B-B14F-4D97-AF65-F5344CB8AC3E}">
        <p14:creationId xmlns:p14="http://schemas.microsoft.com/office/powerpoint/2010/main" val="33357392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61</a:t>
            </a:fld>
            <a:endParaRPr lang="en-US"/>
          </a:p>
        </p:txBody>
      </p:sp>
    </p:spTree>
    <p:extLst>
      <p:ext uri="{BB962C8B-B14F-4D97-AF65-F5344CB8AC3E}">
        <p14:creationId xmlns:p14="http://schemas.microsoft.com/office/powerpoint/2010/main" val="3232833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62</a:t>
            </a:fld>
            <a:endParaRPr lang="en-US"/>
          </a:p>
        </p:txBody>
      </p:sp>
    </p:spTree>
    <p:extLst>
      <p:ext uri="{BB962C8B-B14F-4D97-AF65-F5344CB8AC3E}">
        <p14:creationId xmlns:p14="http://schemas.microsoft.com/office/powerpoint/2010/main" val="15899262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63</a:t>
            </a:fld>
            <a:endParaRPr lang="en-US"/>
          </a:p>
        </p:txBody>
      </p:sp>
    </p:spTree>
    <p:extLst>
      <p:ext uri="{BB962C8B-B14F-4D97-AF65-F5344CB8AC3E}">
        <p14:creationId xmlns:p14="http://schemas.microsoft.com/office/powerpoint/2010/main" val="23233900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64</a:t>
            </a:fld>
            <a:endParaRPr lang="en-US"/>
          </a:p>
        </p:txBody>
      </p:sp>
    </p:spTree>
    <p:extLst>
      <p:ext uri="{BB962C8B-B14F-4D97-AF65-F5344CB8AC3E}">
        <p14:creationId xmlns:p14="http://schemas.microsoft.com/office/powerpoint/2010/main" val="29046599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65</a:t>
            </a:fld>
            <a:endParaRPr lang="en-US"/>
          </a:p>
        </p:txBody>
      </p:sp>
    </p:spTree>
    <p:extLst>
      <p:ext uri="{BB962C8B-B14F-4D97-AF65-F5344CB8AC3E}">
        <p14:creationId xmlns:p14="http://schemas.microsoft.com/office/powerpoint/2010/main" val="28103598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66</a:t>
            </a:fld>
            <a:endParaRPr lang="en-US"/>
          </a:p>
        </p:txBody>
      </p:sp>
    </p:spTree>
    <p:extLst>
      <p:ext uri="{BB962C8B-B14F-4D97-AF65-F5344CB8AC3E}">
        <p14:creationId xmlns:p14="http://schemas.microsoft.com/office/powerpoint/2010/main" val="4418348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67</a:t>
            </a:fld>
            <a:endParaRPr lang="en-US"/>
          </a:p>
        </p:txBody>
      </p:sp>
    </p:spTree>
    <p:extLst>
      <p:ext uri="{BB962C8B-B14F-4D97-AF65-F5344CB8AC3E}">
        <p14:creationId xmlns:p14="http://schemas.microsoft.com/office/powerpoint/2010/main" val="41694475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68</a:t>
            </a:fld>
            <a:endParaRPr lang="en-US"/>
          </a:p>
        </p:txBody>
      </p:sp>
    </p:spTree>
    <p:extLst>
      <p:ext uri="{BB962C8B-B14F-4D97-AF65-F5344CB8AC3E}">
        <p14:creationId xmlns:p14="http://schemas.microsoft.com/office/powerpoint/2010/main" val="844904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main sequence characterized by H fusion</a:t>
            </a:r>
          </a:p>
          <a:p>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6</a:t>
            </a:fld>
            <a:endParaRPr lang="en-US"/>
          </a:p>
        </p:txBody>
      </p:sp>
    </p:spTree>
    <p:extLst>
      <p:ext uri="{BB962C8B-B14F-4D97-AF65-F5344CB8AC3E}">
        <p14:creationId xmlns:p14="http://schemas.microsoft.com/office/powerpoint/2010/main" val="10012246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69</a:t>
            </a:fld>
            <a:endParaRPr lang="en-US"/>
          </a:p>
        </p:txBody>
      </p:sp>
    </p:spTree>
    <p:extLst>
      <p:ext uri="{BB962C8B-B14F-4D97-AF65-F5344CB8AC3E}">
        <p14:creationId xmlns:p14="http://schemas.microsoft.com/office/powerpoint/2010/main" val="41353302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70</a:t>
            </a:fld>
            <a:endParaRPr lang="en-US"/>
          </a:p>
        </p:txBody>
      </p:sp>
    </p:spTree>
    <p:extLst>
      <p:ext uri="{BB962C8B-B14F-4D97-AF65-F5344CB8AC3E}">
        <p14:creationId xmlns:p14="http://schemas.microsoft.com/office/powerpoint/2010/main" val="316920529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71</a:t>
            </a:fld>
            <a:endParaRPr lang="en-US"/>
          </a:p>
        </p:txBody>
      </p:sp>
    </p:spTree>
    <p:extLst>
      <p:ext uri="{BB962C8B-B14F-4D97-AF65-F5344CB8AC3E}">
        <p14:creationId xmlns:p14="http://schemas.microsoft.com/office/powerpoint/2010/main" val="384285889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Massive stars live shorter lives than less massive stars, illustrated here. This is chiefly because they have more mass. More mass = more gravity. More gravity = more energy needed to stave off collapse. Higher energy production means more hydrogen consumption in the core, shortening the main sequence life span.</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73</a:t>
            </a:fld>
            <a:endParaRPr lang="en-US"/>
          </a:p>
        </p:txBody>
      </p:sp>
    </p:spTree>
    <p:extLst>
      <p:ext uri="{BB962C8B-B14F-4D97-AF65-F5344CB8AC3E}">
        <p14:creationId xmlns:p14="http://schemas.microsoft.com/office/powerpoint/2010/main" val="2326990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74</a:t>
            </a:fld>
            <a:endParaRPr lang="en-US"/>
          </a:p>
        </p:txBody>
      </p:sp>
    </p:spTree>
    <p:extLst>
      <p:ext uri="{BB962C8B-B14F-4D97-AF65-F5344CB8AC3E}">
        <p14:creationId xmlns:p14="http://schemas.microsoft.com/office/powerpoint/2010/main" val="30327752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77</a:t>
            </a:fld>
            <a:endParaRPr lang="en-US"/>
          </a:p>
        </p:txBody>
      </p:sp>
    </p:spTree>
    <p:extLst>
      <p:ext uri="{BB962C8B-B14F-4D97-AF65-F5344CB8AC3E}">
        <p14:creationId xmlns:p14="http://schemas.microsoft.com/office/powerpoint/2010/main" val="14344862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78</a:t>
            </a:fld>
            <a:endParaRPr lang="en-US"/>
          </a:p>
        </p:txBody>
      </p:sp>
    </p:spTree>
    <p:extLst>
      <p:ext uri="{BB962C8B-B14F-4D97-AF65-F5344CB8AC3E}">
        <p14:creationId xmlns:p14="http://schemas.microsoft.com/office/powerpoint/2010/main" val="36951575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79</a:t>
            </a:fld>
            <a:endParaRPr lang="en-US"/>
          </a:p>
        </p:txBody>
      </p:sp>
    </p:spTree>
    <p:extLst>
      <p:ext uri="{BB962C8B-B14F-4D97-AF65-F5344CB8AC3E}">
        <p14:creationId xmlns:p14="http://schemas.microsoft.com/office/powerpoint/2010/main" val="1954479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1E7A074-264B-1148-BD27-3F666222FD1B}" type="slidenum">
              <a:rPr lang="en-US" smtClean="0"/>
              <a:t>82</a:t>
            </a:fld>
            <a:endParaRPr lang="en-US"/>
          </a:p>
        </p:txBody>
      </p:sp>
    </p:spTree>
    <p:extLst>
      <p:ext uri="{BB962C8B-B14F-4D97-AF65-F5344CB8AC3E}">
        <p14:creationId xmlns:p14="http://schemas.microsoft.com/office/powerpoint/2010/main" val="2631171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getting into fusion, note that you</a:t>
            </a:r>
            <a:r>
              <a:rPr lang="en-US" baseline="0" dirty="0" smtClean="0"/>
              <a:t> need two things to even have fusion: high temperatures AND high densities. High density and low temperature: particles aren’t energetic enough to overcome electrostatic repulsion. High temperature and low density: particles aren’t close enough to fuse.</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7</a:t>
            </a:fld>
            <a:endParaRPr lang="en-US"/>
          </a:p>
        </p:txBody>
      </p:sp>
    </p:spTree>
    <p:extLst>
      <p:ext uri="{BB962C8B-B14F-4D97-AF65-F5344CB8AC3E}">
        <p14:creationId xmlns:p14="http://schemas.microsoft.com/office/powerpoint/2010/main" val="2981810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Proton chain step by step:</a:t>
            </a:r>
          </a:p>
          <a:p>
            <a:r>
              <a:rPr lang="en-US" dirty="0" smtClean="0"/>
              <a:t>Hydrogen</a:t>
            </a:r>
          </a:p>
          <a:p>
            <a:r>
              <a:rPr lang="en-US" dirty="0" smtClean="0"/>
              <a:t>Deuterium + positron emission (energy)</a:t>
            </a:r>
          </a:p>
          <a:p>
            <a:r>
              <a:rPr lang="en-US" dirty="0" smtClean="0"/>
              <a:t>Helium</a:t>
            </a:r>
            <a:r>
              <a:rPr lang="en-US" baseline="0" dirty="0" smtClean="0"/>
              <a:t> 3 (energy)</a:t>
            </a:r>
          </a:p>
          <a:p>
            <a:r>
              <a:rPr lang="en-US" baseline="0" dirty="0" smtClean="0"/>
              <a:t>Helium 4</a:t>
            </a:r>
            <a:endParaRPr lang="en-US" dirty="0"/>
          </a:p>
        </p:txBody>
      </p:sp>
      <p:sp>
        <p:nvSpPr>
          <p:cNvPr id="4" name="Slide Number Placeholder 3"/>
          <p:cNvSpPr>
            <a:spLocks noGrp="1"/>
          </p:cNvSpPr>
          <p:nvPr>
            <p:ph type="sldNum" sz="quarter" idx="10"/>
          </p:nvPr>
        </p:nvSpPr>
        <p:spPr/>
        <p:txBody>
          <a:bodyPr/>
          <a:lstStyle/>
          <a:p>
            <a:fld id="{11E7A074-264B-1148-BD27-3F666222FD1B}" type="slidenum">
              <a:rPr lang="en-US" smtClean="0"/>
              <a:t>8</a:t>
            </a:fld>
            <a:endParaRPr lang="en-US"/>
          </a:p>
        </p:txBody>
      </p:sp>
    </p:spTree>
    <p:extLst>
      <p:ext uri="{BB962C8B-B14F-4D97-AF65-F5344CB8AC3E}">
        <p14:creationId xmlns:p14="http://schemas.microsoft.com/office/powerpoint/2010/main" val="132924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DFFDA35-621F-804A-A77C-7D95DCFFFEA3}" type="datetime1">
              <a:rPr lang="en-US" smtClean="0"/>
              <a:t>2/16/15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560163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6A011F-C992-1C4F-A358-53C601B9970C}" type="datetime1">
              <a:rPr lang="en-US" smtClean="0"/>
              <a:t>2/16/15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3661619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586BB2-34D8-6B4E-8A3C-AC063AF69A84}" type="datetime1">
              <a:rPr lang="en-US" smtClean="0"/>
              <a:t>2/16/15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2542045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59E86A-B413-8D44-96DD-520E242A4993}" type="datetime1">
              <a:rPr lang="en-US" smtClean="0"/>
              <a:t>2/16/15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3708425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CD510C-4D56-1C48-8C8A-46486C3E08E0}" type="datetime1">
              <a:rPr lang="en-US" smtClean="0"/>
              <a:t>2/16/15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1157037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A2F962A-DC55-8047-B08C-920879157C8A}" type="datetime1">
              <a:rPr lang="en-US" smtClean="0"/>
              <a:t>2/16/15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177201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31E2BE7-7CB9-B444-BAC3-9A8D580FBA72}" type="datetime1">
              <a:rPr lang="en-US" smtClean="0"/>
              <a:t>2/16/15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1260514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2DD8F70-F84C-C74D-9D97-D62242E09E7D}" type="datetime1">
              <a:rPr lang="en-US" smtClean="0"/>
              <a:t>2/16/15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2620634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989657-BF1A-5045-83BB-8BF622F61BA9}" type="datetime1">
              <a:rPr lang="en-US" smtClean="0"/>
              <a:t>2/16/15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4205123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65C75-A191-2148-9418-11AAA0C1B0CF}" type="datetime1">
              <a:rPr lang="en-US" smtClean="0"/>
              <a:t>2/16/15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3765487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C89054-900F-EC4C-AA22-37C223DCA265}" type="datetime1">
              <a:rPr lang="en-US" smtClean="0"/>
              <a:t>2/16/15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EA1A1E-F5B2-6F40-9B1C-BBBBCA62E90C}" type="slidenum">
              <a:rPr lang="en-US" smtClean="0"/>
              <a:t>‹#›</a:t>
            </a:fld>
            <a:endParaRPr lang="en-US"/>
          </a:p>
        </p:txBody>
      </p:sp>
    </p:spTree>
    <p:extLst>
      <p:ext uri="{BB962C8B-B14F-4D97-AF65-F5344CB8AC3E}">
        <p14:creationId xmlns:p14="http://schemas.microsoft.com/office/powerpoint/2010/main" val="406540119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5B955B-29EC-AE43-8448-17ABEA499B69}" type="datetime1">
              <a:rPr lang="en-US" smtClean="0"/>
              <a:t>2/16/15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EA1A1E-F5B2-6F40-9B1C-BBBBCA62E90C}" type="slidenum">
              <a:rPr lang="en-US" smtClean="0"/>
              <a:t>‹#›</a:t>
            </a:fld>
            <a:endParaRPr lang="en-US"/>
          </a:p>
        </p:txBody>
      </p:sp>
    </p:spTree>
    <p:extLst>
      <p:ext uri="{BB962C8B-B14F-4D97-AF65-F5344CB8AC3E}">
        <p14:creationId xmlns:p14="http://schemas.microsoft.com/office/powerpoint/2010/main" val="16415999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gi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jpg"/><Relationship Id="rId5" Type="http://schemas.openxmlformats.org/officeDocument/2006/relationships/oleObject" Target="../embeddings/oleObject1.bin"/><Relationship Id="rId6"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jpg"/><Relationship Id="rId5" Type="http://schemas.openxmlformats.org/officeDocument/2006/relationships/oleObject" Target="../embeddings/oleObject2.bin"/><Relationship Id="rId6" Type="http://schemas.openxmlformats.org/officeDocument/2006/relationships/image" Target="../media/image7.emf"/><Relationship Id="rId7" Type="http://schemas.openxmlformats.org/officeDocument/2006/relationships/oleObject" Target="../embeddings/oleObject3.bin"/><Relationship Id="rId8" Type="http://schemas.openxmlformats.org/officeDocument/2006/relationships/image" Target="../media/image8.emf"/><Relationship Id="rId9" Type="http://schemas.openxmlformats.org/officeDocument/2006/relationships/image" Target="../media/image9.gi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9" Type="http://schemas.openxmlformats.org/officeDocument/2006/relationships/oleObject" Target="../embeddings/oleObject5.bin"/><Relationship Id="rId20" Type="http://schemas.openxmlformats.org/officeDocument/2006/relationships/image" Target="../media/image19.emf"/><Relationship Id="rId21" Type="http://schemas.openxmlformats.org/officeDocument/2006/relationships/oleObject" Target="../embeddings/oleObject11.bin"/><Relationship Id="rId22" Type="http://schemas.openxmlformats.org/officeDocument/2006/relationships/image" Target="../media/image20.emf"/><Relationship Id="rId10" Type="http://schemas.openxmlformats.org/officeDocument/2006/relationships/image" Target="../media/image14.emf"/><Relationship Id="rId11" Type="http://schemas.openxmlformats.org/officeDocument/2006/relationships/oleObject" Target="../embeddings/oleObject6.bin"/><Relationship Id="rId12" Type="http://schemas.openxmlformats.org/officeDocument/2006/relationships/image" Target="../media/image15.emf"/><Relationship Id="rId13" Type="http://schemas.openxmlformats.org/officeDocument/2006/relationships/oleObject" Target="../embeddings/oleObject7.bin"/><Relationship Id="rId14" Type="http://schemas.openxmlformats.org/officeDocument/2006/relationships/image" Target="../media/image16.emf"/><Relationship Id="rId15" Type="http://schemas.openxmlformats.org/officeDocument/2006/relationships/oleObject" Target="../embeddings/oleObject8.bin"/><Relationship Id="rId16" Type="http://schemas.openxmlformats.org/officeDocument/2006/relationships/image" Target="../media/image17.emf"/><Relationship Id="rId17" Type="http://schemas.openxmlformats.org/officeDocument/2006/relationships/oleObject" Target="../embeddings/oleObject9.bin"/><Relationship Id="rId18" Type="http://schemas.openxmlformats.org/officeDocument/2006/relationships/image" Target="../media/image18.emf"/><Relationship Id="rId19" Type="http://schemas.openxmlformats.org/officeDocument/2006/relationships/oleObject" Target="../embeddings/oleObject10.bin"/><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41.xml"/><Relationship Id="rId4" Type="http://schemas.openxmlformats.org/officeDocument/2006/relationships/image" Target="../media/image1.jpg"/><Relationship Id="rId5" Type="http://schemas.openxmlformats.org/officeDocument/2006/relationships/oleObject" Target="../embeddings/oleObject4.bin"/><Relationship Id="rId6" Type="http://schemas.openxmlformats.org/officeDocument/2006/relationships/image" Target="../media/image12.emf"/><Relationship Id="rId7" Type="http://schemas.openxmlformats.org/officeDocument/2006/relationships/oleObject" Target="../embeddings/Microsoft_Equation1.bin"/><Relationship Id="rId8" Type="http://schemas.openxmlformats.org/officeDocument/2006/relationships/image" Target="../media/image13.emf"/></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1" Type="http://schemas.openxmlformats.org/officeDocument/2006/relationships/oleObject" Target="../embeddings/oleObject15.bin"/><Relationship Id="rId12" Type="http://schemas.openxmlformats.org/officeDocument/2006/relationships/image" Target="../media/image28.emf"/><Relationship Id="rId13" Type="http://schemas.openxmlformats.org/officeDocument/2006/relationships/oleObject" Target="../embeddings/oleObject16.bin"/><Relationship Id="rId14" Type="http://schemas.openxmlformats.org/officeDocument/2006/relationships/image" Target="../media/image29.emf"/><Relationship Id="rId15" Type="http://schemas.openxmlformats.org/officeDocument/2006/relationships/oleObject" Target="../embeddings/oleObject17.bin"/><Relationship Id="rId16" Type="http://schemas.openxmlformats.org/officeDocument/2006/relationships/image" Target="../media/image30.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49.xml"/><Relationship Id="rId4" Type="http://schemas.openxmlformats.org/officeDocument/2006/relationships/image" Target="../media/image1.jpg"/><Relationship Id="rId5" Type="http://schemas.openxmlformats.org/officeDocument/2006/relationships/oleObject" Target="../embeddings/oleObject12.bin"/><Relationship Id="rId6" Type="http://schemas.openxmlformats.org/officeDocument/2006/relationships/image" Target="../media/image25.emf"/><Relationship Id="rId7" Type="http://schemas.openxmlformats.org/officeDocument/2006/relationships/oleObject" Target="../embeddings/oleObject13.bin"/><Relationship Id="rId8" Type="http://schemas.openxmlformats.org/officeDocument/2006/relationships/image" Target="../media/image26.emf"/><Relationship Id="rId9" Type="http://schemas.openxmlformats.org/officeDocument/2006/relationships/oleObject" Target="../embeddings/oleObject14.bin"/><Relationship Id="rId10" Type="http://schemas.openxmlformats.org/officeDocument/2006/relationships/image" Target="../media/image27.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1" Type="http://schemas.openxmlformats.org/officeDocument/2006/relationships/oleObject" Target="../embeddings/oleObject21.bin"/><Relationship Id="rId12" Type="http://schemas.openxmlformats.org/officeDocument/2006/relationships/image" Target="../media/image34.emf"/><Relationship Id="rId13" Type="http://schemas.openxmlformats.org/officeDocument/2006/relationships/oleObject" Target="../embeddings/oleObject22.bin"/><Relationship Id="rId14" Type="http://schemas.openxmlformats.org/officeDocument/2006/relationships/image" Target="../media/image35.emf"/><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notesSlide" Target="../notesSlides/notesSlide50.xml"/><Relationship Id="rId4" Type="http://schemas.openxmlformats.org/officeDocument/2006/relationships/image" Target="../media/image1.jpg"/><Relationship Id="rId5" Type="http://schemas.openxmlformats.org/officeDocument/2006/relationships/oleObject" Target="../embeddings/oleObject18.bin"/><Relationship Id="rId6" Type="http://schemas.openxmlformats.org/officeDocument/2006/relationships/image" Target="../media/image31.emf"/><Relationship Id="rId7" Type="http://schemas.openxmlformats.org/officeDocument/2006/relationships/oleObject" Target="../embeddings/oleObject19.bin"/><Relationship Id="rId8" Type="http://schemas.openxmlformats.org/officeDocument/2006/relationships/image" Target="../media/image32.emf"/><Relationship Id="rId9" Type="http://schemas.openxmlformats.org/officeDocument/2006/relationships/oleObject" Target="../embeddings/oleObject20.bin"/><Relationship Id="rId10" Type="http://schemas.openxmlformats.org/officeDocument/2006/relationships/image" Target="../media/image3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6.emf"/><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7.emf"/><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39.jpg"/><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1.jpg"/><Relationship Id="rId5" Type="http://schemas.openxmlformats.org/officeDocument/2006/relationships/image" Target="../media/image42.jp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1.jpg"/><Relationship Id="rId5"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1.jpg"/><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1.jpg"/><Relationship Id="rId5" Type="http://schemas.openxmlformats.org/officeDocument/2006/relationships/image" Target="../media/image46.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1.jp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8.jpg"/><Relationship Id="rId5"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9.png"/><Relationship Id="rId5"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50.emf"/><Relationship Id="rId5"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7.gif"/><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jp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7.gif"/><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7.gif"/><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47.gif"/><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7.jpg"/></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1.jp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s>
</file>

<file path=ppt/slides/_rels/slide7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70.gif"/><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71.gif"/><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7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72.jp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73.emf"/></Relationships>
</file>

<file path=ppt/slides/_rels/slide8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74.emf"/><Relationship Id="rId5" Type="http://schemas.openxmlformats.org/officeDocument/2006/relationships/image" Target="../media/image47.gif"/><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603885"/>
            <a:ext cx="9154803" cy="5650230"/>
          </a:xfrm>
          <a:prstGeom prst="rect">
            <a:avLst/>
          </a:prstGeom>
        </p:spPr>
      </p:pic>
      <p:sp>
        <p:nvSpPr>
          <p:cNvPr id="2" name="Title 1"/>
          <p:cNvSpPr>
            <a:spLocks noGrp="1"/>
          </p:cNvSpPr>
          <p:nvPr>
            <p:ph type="ctrTitle"/>
          </p:nvPr>
        </p:nvSpPr>
        <p:spPr>
          <a:xfrm>
            <a:off x="685800" y="1624507"/>
            <a:ext cx="7772400" cy="1975944"/>
          </a:xfrm>
          <a:solidFill>
            <a:schemeClr val="bg1">
              <a:alpha val="50000"/>
            </a:schemeClr>
          </a:solidFill>
        </p:spPr>
        <p:txBody>
          <a:bodyPr>
            <a:normAutofit fontScale="90000"/>
          </a:bodyPr>
          <a:lstStyle/>
          <a:p>
            <a:r>
              <a:rPr lang="en-US" dirty="0" smtClean="0">
                <a:latin typeface="Avenir Black"/>
                <a:cs typeface="Avenir Black"/>
              </a:rPr>
              <a:t>Stellar Winds and Mass Loss in the Late Stages of Stellar Evolution</a:t>
            </a:r>
            <a:endParaRPr lang="en-US" dirty="0">
              <a:latin typeface="Avenir Black"/>
              <a:cs typeface="Avenir Black"/>
            </a:endParaRPr>
          </a:p>
        </p:txBody>
      </p:sp>
      <p:sp>
        <p:nvSpPr>
          <p:cNvPr id="3" name="Subtitle 2"/>
          <p:cNvSpPr>
            <a:spLocks noGrp="1"/>
          </p:cNvSpPr>
          <p:nvPr>
            <p:ph type="subTitle" idx="1"/>
          </p:nvPr>
        </p:nvSpPr>
        <p:spPr>
          <a:xfrm>
            <a:off x="1371600" y="3898813"/>
            <a:ext cx="6400800" cy="1314375"/>
          </a:xfrm>
          <a:solidFill>
            <a:schemeClr val="bg1">
              <a:alpha val="50000"/>
            </a:schemeClr>
          </a:solidFill>
        </p:spPr>
        <p:txBody>
          <a:bodyPr/>
          <a:lstStyle/>
          <a:p>
            <a:r>
              <a:rPr lang="en-US" dirty="0" smtClean="0">
                <a:solidFill>
                  <a:schemeClr val="tx1"/>
                </a:solidFill>
                <a:latin typeface="Avenir Black"/>
                <a:cs typeface="Avenir Black"/>
              </a:rPr>
              <a:t>Nicholas M. Hunt-Walker</a:t>
            </a:r>
          </a:p>
          <a:p>
            <a:r>
              <a:rPr lang="en-US" dirty="0" smtClean="0">
                <a:solidFill>
                  <a:schemeClr val="tx1"/>
                </a:solidFill>
                <a:latin typeface="Avenir Black"/>
                <a:cs typeface="Avenir Black"/>
              </a:rPr>
              <a:t>General Exam – Feb 2015</a:t>
            </a:r>
            <a:endParaRPr lang="en-US" dirty="0">
              <a:solidFill>
                <a:schemeClr val="tx1"/>
              </a:solidFill>
              <a:latin typeface="Avenir Black"/>
              <a:cs typeface="Avenir Black"/>
            </a:endParaRPr>
          </a:p>
        </p:txBody>
      </p:sp>
    </p:spTree>
    <p:extLst>
      <p:ext uri="{BB962C8B-B14F-4D97-AF65-F5344CB8AC3E}">
        <p14:creationId xmlns:p14="http://schemas.microsoft.com/office/powerpoint/2010/main" val="13374794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p:txBody>
          <a:bodyPr/>
          <a:lstStyle/>
          <a:p>
            <a:pPr marL="0" indent="0" algn="ctr">
              <a:buNone/>
            </a:pPr>
            <a:r>
              <a:rPr lang="en-US" b="1" dirty="0" smtClean="0"/>
              <a:t>CNO Cycle (simplified)</a:t>
            </a:r>
            <a:endParaRPr lang="en-US" b="1"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9</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8" name="TextBox 87"/>
          <p:cNvSpPr txBox="1"/>
          <p:nvPr/>
        </p:nvSpPr>
        <p:spPr>
          <a:xfrm>
            <a:off x="-935704" y="2155789"/>
            <a:ext cx="184666" cy="369332"/>
          </a:xfrm>
          <a:prstGeom prst="rect">
            <a:avLst/>
          </a:prstGeom>
          <a:noFill/>
        </p:spPr>
        <p:txBody>
          <a:bodyPr wrap="none" rtlCol="0">
            <a:spAutoFit/>
          </a:bodyPr>
          <a:lstStyle/>
          <a:p>
            <a:endParaRPr lang="en-US"/>
          </a:p>
        </p:txBody>
      </p:sp>
      <p:sp>
        <p:nvSpPr>
          <p:cNvPr id="68" name="Rectangle 67"/>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2611" y="5108119"/>
            <a:ext cx="617863" cy="6045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aseline="30000" dirty="0"/>
              <a:t>12</a:t>
            </a:r>
            <a:r>
              <a:rPr lang="en-US" sz="1600" dirty="0" smtClean="0"/>
              <a:t>C</a:t>
            </a:r>
            <a:endParaRPr lang="en-US" sz="1600" dirty="0"/>
          </a:p>
        </p:txBody>
      </p:sp>
      <p:sp>
        <p:nvSpPr>
          <p:cNvPr id="70" name="Oval 69"/>
          <p:cNvSpPr/>
          <p:nvPr/>
        </p:nvSpPr>
        <p:spPr>
          <a:xfrm>
            <a:off x="2952023" y="4503560"/>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13</a:t>
            </a:r>
            <a:r>
              <a:rPr lang="en-US" sz="1500" dirty="0" smtClean="0"/>
              <a:t>N</a:t>
            </a:r>
            <a:endParaRPr lang="en-US" sz="1500" dirty="0"/>
          </a:p>
        </p:txBody>
      </p:sp>
      <p:sp>
        <p:nvSpPr>
          <p:cNvPr id="71" name="Oval 70"/>
          <p:cNvSpPr/>
          <p:nvPr/>
        </p:nvSpPr>
        <p:spPr>
          <a:xfrm>
            <a:off x="2952023" y="3285071"/>
            <a:ext cx="617863" cy="6045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aseline="30000" dirty="0" smtClean="0"/>
              <a:t>13</a:t>
            </a:r>
            <a:r>
              <a:rPr lang="en-US" sz="1600" dirty="0" smtClean="0"/>
              <a:t>C</a:t>
            </a:r>
            <a:endParaRPr lang="en-US" sz="1600" dirty="0"/>
          </a:p>
        </p:txBody>
      </p:sp>
      <p:sp>
        <p:nvSpPr>
          <p:cNvPr id="72" name="Oval 71"/>
          <p:cNvSpPr/>
          <p:nvPr/>
        </p:nvSpPr>
        <p:spPr>
          <a:xfrm>
            <a:off x="4212611" y="2873522"/>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14</a:t>
            </a:r>
            <a:r>
              <a:rPr lang="en-US" sz="1500" dirty="0" smtClean="0"/>
              <a:t>N</a:t>
            </a:r>
            <a:endParaRPr lang="en-US" sz="1500" dirty="0"/>
          </a:p>
        </p:txBody>
      </p:sp>
      <p:sp>
        <p:nvSpPr>
          <p:cNvPr id="73" name="Oval 72"/>
          <p:cNvSpPr/>
          <p:nvPr/>
        </p:nvSpPr>
        <p:spPr>
          <a:xfrm>
            <a:off x="5401937" y="3285071"/>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a:t>15</a:t>
            </a:r>
            <a:r>
              <a:rPr lang="en-US" sz="1500" dirty="0" smtClean="0"/>
              <a:t>O</a:t>
            </a:r>
            <a:endParaRPr lang="en-US" sz="1500" dirty="0"/>
          </a:p>
        </p:txBody>
      </p:sp>
      <p:sp>
        <p:nvSpPr>
          <p:cNvPr id="74" name="Oval 73"/>
          <p:cNvSpPr/>
          <p:nvPr/>
        </p:nvSpPr>
        <p:spPr>
          <a:xfrm>
            <a:off x="5401937" y="4503560"/>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a:t>15</a:t>
            </a:r>
            <a:r>
              <a:rPr lang="en-US" sz="1500" dirty="0" smtClean="0"/>
              <a:t>N</a:t>
            </a:r>
            <a:endParaRPr lang="en-US" sz="1500" dirty="0"/>
          </a:p>
        </p:txBody>
      </p:sp>
      <p:cxnSp>
        <p:nvCxnSpPr>
          <p:cNvPr id="23" name="Straight Arrow Connector 22"/>
          <p:cNvCxnSpPr/>
          <p:nvPr/>
        </p:nvCxnSpPr>
        <p:spPr>
          <a:xfrm flipH="1" flipV="1">
            <a:off x="3525637" y="5132906"/>
            <a:ext cx="566238" cy="21394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flipV="1">
            <a:off x="3260957" y="3914601"/>
            <a:ext cx="1" cy="52624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5702294" y="3977321"/>
            <a:ext cx="0" cy="49054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4926504" y="5108119"/>
            <a:ext cx="475433" cy="2073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625326" y="3241699"/>
            <a:ext cx="486008" cy="18362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926503" y="3226181"/>
            <a:ext cx="444078" cy="16778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779265" y="564751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5" name="Oval 94"/>
          <p:cNvSpPr/>
          <p:nvPr/>
        </p:nvSpPr>
        <p:spPr>
          <a:xfrm>
            <a:off x="2704998" y="284090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6" name="Oval 95"/>
          <p:cNvSpPr/>
          <p:nvPr/>
        </p:nvSpPr>
        <p:spPr>
          <a:xfrm>
            <a:off x="4926503" y="240387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7" name="Oval 96"/>
          <p:cNvSpPr/>
          <p:nvPr/>
        </p:nvSpPr>
        <p:spPr>
          <a:xfrm>
            <a:off x="5827617" y="523606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9" name="Rectangle 98"/>
          <p:cNvSpPr/>
          <p:nvPr/>
        </p:nvSpPr>
        <p:spPr>
          <a:xfrm>
            <a:off x="2122919" y="5049635"/>
            <a:ext cx="287684" cy="369332"/>
          </a:xfrm>
          <a:prstGeom prst="rect">
            <a:avLst/>
          </a:prstGeom>
        </p:spPr>
        <p:txBody>
          <a:bodyPr wrap="none">
            <a:spAutoFit/>
          </a:bodyPr>
          <a:lstStyle/>
          <a:p>
            <a:r>
              <a:rPr lang="el-GR" dirty="0"/>
              <a:t>γ</a:t>
            </a:r>
            <a:endParaRPr lang="en-US" dirty="0"/>
          </a:p>
        </p:txBody>
      </p:sp>
      <p:sp>
        <p:nvSpPr>
          <p:cNvPr id="101" name="Rectangle 100"/>
          <p:cNvSpPr/>
          <p:nvPr/>
        </p:nvSpPr>
        <p:spPr>
          <a:xfrm>
            <a:off x="6743632" y="2855943"/>
            <a:ext cx="287684" cy="369332"/>
          </a:xfrm>
          <a:prstGeom prst="rect">
            <a:avLst/>
          </a:prstGeom>
        </p:spPr>
        <p:txBody>
          <a:bodyPr wrap="none">
            <a:spAutoFit/>
          </a:bodyPr>
          <a:lstStyle/>
          <a:p>
            <a:r>
              <a:rPr lang="el-GR" dirty="0"/>
              <a:t>γ</a:t>
            </a:r>
            <a:endParaRPr lang="en-US" dirty="0"/>
          </a:p>
        </p:txBody>
      </p:sp>
      <p:cxnSp>
        <p:nvCxnSpPr>
          <p:cNvPr id="110" name="Straight Arrow Connector 109"/>
          <p:cNvCxnSpPr/>
          <p:nvPr/>
        </p:nvCxnSpPr>
        <p:spPr>
          <a:xfrm flipH="1">
            <a:off x="2410603" y="5132906"/>
            <a:ext cx="678761" cy="9796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V="1">
            <a:off x="4304088" y="2336306"/>
            <a:ext cx="305146" cy="45193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5977802" y="3057582"/>
            <a:ext cx="747918" cy="267872"/>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15" name="Rectangle 114"/>
          <p:cNvSpPr/>
          <p:nvPr/>
        </p:nvSpPr>
        <p:spPr>
          <a:xfrm>
            <a:off x="4097385" y="2320626"/>
            <a:ext cx="287684" cy="369332"/>
          </a:xfrm>
          <a:prstGeom prst="rect">
            <a:avLst/>
          </a:prstGeom>
        </p:spPr>
        <p:txBody>
          <a:bodyPr wrap="none">
            <a:spAutoFit/>
          </a:bodyPr>
          <a:lstStyle/>
          <a:p>
            <a:r>
              <a:rPr lang="el-GR" dirty="0"/>
              <a:t>γ</a:t>
            </a:r>
            <a:endParaRPr lang="en-US" dirty="0"/>
          </a:p>
        </p:txBody>
      </p:sp>
      <p:cxnSp>
        <p:nvCxnSpPr>
          <p:cNvPr id="116" name="Straight Arrow Connector 115"/>
          <p:cNvCxnSpPr/>
          <p:nvPr/>
        </p:nvCxnSpPr>
        <p:spPr>
          <a:xfrm flipH="1" flipV="1">
            <a:off x="3402054" y="5230870"/>
            <a:ext cx="425142" cy="4271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3124200" y="3057582"/>
            <a:ext cx="98713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5208727" y="2788238"/>
            <a:ext cx="325490" cy="49683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a:off x="4926504" y="5409590"/>
            <a:ext cx="888553" cy="93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26" name="Group 125"/>
          <p:cNvGrpSpPr/>
          <p:nvPr/>
        </p:nvGrpSpPr>
        <p:grpSpPr>
          <a:xfrm>
            <a:off x="4643363" y="5850190"/>
            <a:ext cx="433387" cy="384366"/>
            <a:chOff x="4720024" y="4073732"/>
            <a:chExt cx="666791" cy="591370"/>
          </a:xfrm>
        </p:grpSpPr>
        <p:grpSp>
          <p:nvGrpSpPr>
            <p:cNvPr id="127" name="Group 126"/>
            <p:cNvGrpSpPr/>
            <p:nvPr/>
          </p:nvGrpSpPr>
          <p:grpSpPr>
            <a:xfrm>
              <a:off x="4720024" y="4073732"/>
              <a:ext cx="576549" cy="576549"/>
              <a:chOff x="3228875" y="3219963"/>
              <a:chExt cx="576549" cy="576549"/>
            </a:xfrm>
          </p:grpSpPr>
          <p:grpSp>
            <p:nvGrpSpPr>
              <p:cNvPr id="129" name="Group 128"/>
              <p:cNvGrpSpPr/>
              <p:nvPr/>
            </p:nvGrpSpPr>
            <p:grpSpPr>
              <a:xfrm>
                <a:off x="3228875" y="3226327"/>
                <a:ext cx="493004" cy="570185"/>
                <a:chOff x="1890136" y="2891099"/>
                <a:chExt cx="493004" cy="570185"/>
              </a:xfrm>
            </p:grpSpPr>
            <p:sp>
              <p:nvSpPr>
                <p:cNvPr id="131" name="Oval 13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32" name="Oval 13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30" name="Oval 12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28" name="Oval 127"/>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cxnSp>
        <p:nvCxnSpPr>
          <p:cNvPr id="133" name="Straight Arrow Connector 132"/>
          <p:cNvCxnSpPr/>
          <p:nvPr/>
        </p:nvCxnSpPr>
        <p:spPr>
          <a:xfrm>
            <a:off x="4653808" y="5651789"/>
            <a:ext cx="125060" cy="2073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flipH="1" flipV="1">
            <a:off x="2122919" y="3914601"/>
            <a:ext cx="966445" cy="526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1856398" y="3702224"/>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7046999" y="4341421"/>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Arrow Connector 139"/>
          <p:cNvCxnSpPr/>
          <p:nvPr/>
        </p:nvCxnSpPr>
        <p:spPr>
          <a:xfrm>
            <a:off x="6051156" y="3850920"/>
            <a:ext cx="966445" cy="526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1511491" y="3618449"/>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142" name="TextBox 141"/>
          <p:cNvSpPr txBox="1"/>
          <p:nvPr/>
        </p:nvSpPr>
        <p:spPr>
          <a:xfrm>
            <a:off x="7267522" y="4283202"/>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143" name="TextBox 142"/>
          <p:cNvSpPr txBox="1"/>
          <p:nvPr/>
        </p:nvSpPr>
        <p:spPr>
          <a:xfrm>
            <a:off x="5006389" y="5847219"/>
            <a:ext cx="521334" cy="369332"/>
          </a:xfrm>
          <a:prstGeom prst="rect">
            <a:avLst/>
          </a:prstGeom>
          <a:noFill/>
        </p:spPr>
        <p:txBody>
          <a:bodyPr wrap="none" rtlCol="0">
            <a:spAutoFit/>
          </a:bodyPr>
          <a:lstStyle/>
          <a:p>
            <a:r>
              <a:rPr lang="en-US" baseline="30000" dirty="0" smtClean="0"/>
              <a:t>4</a:t>
            </a:r>
            <a:r>
              <a:rPr lang="en-US" dirty="0" smtClean="0"/>
              <a:t>He</a:t>
            </a:r>
            <a:endParaRPr lang="en-US" dirty="0"/>
          </a:p>
        </p:txBody>
      </p:sp>
      <p:grpSp>
        <p:nvGrpSpPr>
          <p:cNvPr id="145" name="Group 144"/>
          <p:cNvGrpSpPr/>
          <p:nvPr/>
        </p:nvGrpSpPr>
        <p:grpSpPr>
          <a:xfrm>
            <a:off x="7440619" y="0"/>
            <a:ext cx="1703381" cy="1264177"/>
            <a:chOff x="7440619" y="0"/>
            <a:chExt cx="1703381" cy="1264177"/>
          </a:xfrm>
        </p:grpSpPr>
        <p:sp>
          <p:nvSpPr>
            <p:cNvPr id="146" name="Rectangle 145"/>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8" name="Straight Arrow Connector 147"/>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0" name="Rectangle 149"/>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50552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8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4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70" grpId="0" animBg="1"/>
      <p:bldP spid="71" grpId="0" animBg="1"/>
      <p:bldP spid="72" grpId="0" animBg="1"/>
      <p:bldP spid="73" grpId="0" animBg="1"/>
      <p:bldP spid="74" grpId="0" animBg="1"/>
      <p:bldP spid="93" grpId="0" animBg="1"/>
      <p:bldP spid="95" grpId="0" animBg="1"/>
      <p:bldP spid="96" grpId="0" animBg="1"/>
      <p:bldP spid="97" grpId="0" animBg="1"/>
      <p:bldP spid="99" grpId="0"/>
      <p:bldP spid="101" grpId="0"/>
      <p:bldP spid="115" grpId="0"/>
      <p:bldP spid="137" grpId="0" animBg="1"/>
      <p:bldP spid="138" grpId="0" animBg="1"/>
      <p:bldP spid="141" grpId="0"/>
      <p:bldP spid="142" grpId="0"/>
      <p:bldP spid="1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a:xfrm>
            <a:off x="13533" y="1264178"/>
            <a:ext cx="3984271" cy="5070508"/>
          </a:xfrm>
        </p:spPr>
        <p:txBody>
          <a:bodyPr>
            <a:noAutofit/>
          </a:bodyPr>
          <a:lstStyle/>
          <a:p>
            <a:r>
              <a:rPr lang="en-US" sz="2400" dirty="0" smtClean="0"/>
              <a:t>Core temperature </a:t>
            </a:r>
            <a:r>
              <a:rPr lang="en-US" sz="2400" dirty="0" err="1" smtClean="0"/>
              <a:t>T</a:t>
            </a:r>
            <a:r>
              <a:rPr lang="en-US" sz="2400" baseline="-25000" dirty="0" err="1" smtClean="0"/>
              <a:t>c</a:t>
            </a:r>
            <a:r>
              <a:rPr lang="en-US" sz="2400" dirty="0" smtClean="0"/>
              <a:t> decides which dominates energy production</a:t>
            </a:r>
          </a:p>
          <a:p>
            <a:pPr lvl="1"/>
            <a:r>
              <a:rPr lang="en-US" sz="2000" dirty="0" smtClean="0"/>
              <a:t>p-p chain: </a:t>
            </a:r>
            <a:r>
              <a:rPr lang="en-US" sz="2000" dirty="0" err="1" smtClean="0"/>
              <a:t>T</a:t>
            </a:r>
            <a:r>
              <a:rPr lang="en-US" sz="2000" baseline="-25000" dirty="0" err="1" smtClean="0"/>
              <a:t>c</a:t>
            </a:r>
            <a:r>
              <a:rPr lang="en-US" sz="2000" dirty="0" smtClean="0"/>
              <a:t> &lt; 17 x 10</a:t>
            </a:r>
            <a:r>
              <a:rPr lang="en-US" sz="2000" baseline="30000" dirty="0" smtClean="0"/>
              <a:t>6</a:t>
            </a:r>
            <a:r>
              <a:rPr lang="en-US" sz="2000" dirty="0" smtClean="0"/>
              <a:t> K</a:t>
            </a:r>
          </a:p>
          <a:p>
            <a:pPr lvl="1"/>
            <a:r>
              <a:rPr lang="en-US" sz="2000" dirty="0" smtClean="0"/>
              <a:t>CNO cycle: </a:t>
            </a:r>
            <a:r>
              <a:rPr lang="en-US" sz="2000" dirty="0" err="1" smtClean="0"/>
              <a:t>T</a:t>
            </a:r>
            <a:r>
              <a:rPr lang="en-US" sz="2000" baseline="-25000" dirty="0" err="1" smtClean="0"/>
              <a:t>c</a:t>
            </a:r>
            <a:r>
              <a:rPr lang="en-US" sz="2000" dirty="0" smtClean="0"/>
              <a:t> &gt; 17 x 10</a:t>
            </a:r>
            <a:r>
              <a:rPr lang="en-US" sz="2000" baseline="30000" dirty="0" smtClean="0"/>
              <a:t>6</a:t>
            </a:r>
            <a:r>
              <a:rPr lang="en-US" sz="2000" dirty="0" smtClean="0"/>
              <a:t> K</a:t>
            </a:r>
            <a:br>
              <a:rPr lang="en-US" sz="2000" dirty="0" smtClean="0"/>
            </a:br>
            <a:endParaRPr lang="en-US" sz="2000" dirty="0" smtClean="0"/>
          </a:p>
          <a:p>
            <a:r>
              <a:rPr lang="en-US" sz="2400" dirty="0" smtClean="0"/>
              <a:t>Energy (E) </a:t>
            </a:r>
            <a:r>
              <a:rPr lang="en-US" sz="2400" dirty="0"/>
              <a:t>output </a:t>
            </a:r>
            <a:r>
              <a:rPr lang="en-US" sz="2400" b="1" i="1" dirty="0"/>
              <a:t>highly</a:t>
            </a:r>
            <a:r>
              <a:rPr lang="en-US" sz="2400" dirty="0"/>
              <a:t> dependent on temperature</a:t>
            </a:r>
          </a:p>
          <a:p>
            <a:pPr lvl="1"/>
            <a:r>
              <a:rPr lang="en-US" sz="2000" dirty="0"/>
              <a:t>M &lt; 1.25 M</a:t>
            </a:r>
            <a:r>
              <a:rPr lang="en-US" sz="2000" baseline="-25000" dirty="0"/>
              <a:t>⊙</a:t>
            </a:r>
            <a:r>
              <a:rPr lang="en-US" sz="2000" dirty="0" smtClean="0"/>
              <a:t>; p-p chain; output scales as </a:t>
            </a:r>
            <a:r>
              <a:rPr lang="en-US" sz="2000" dirty="0"/>
              <a:t>T</a:t>
            </a:r>
            <a:r>
              <a:rPr lang="en-US" sz="2000" baseline="-25000" dirty="0"/>
              <a:t>c</a:t>
            </a:r>
            <a:r>
              <a:rPr lang="en-US" sz="2000" baseline="30000" dirty="0"/>
              <a:t>4</a:t>
            </a:r>
            <a:endParaRPr lang="en-US" sz="2000" dirty="0"/>
          </a:p>
          <a:p>
            <a:pPr lvl="1"/>
            <a:r>
              <a:rPr lang="en-US" sz="2000" dirty="0"/>
              <a:t>M &gt; 1.25 M</a:t>
            </a:r>
            <a:r>
              <a:rPr lang="en-US" sz="2000" baseline="-25000" dirty="0"/>
              <a:t>⊙</a:t>
            </a:r>
            <a:r>
              <a:rPr lang="en-US" sz="2000" dirty="0"/>
              <a:t>; </a:t>
            </a:r>
            <a:r>
              <a:rPr lang="en-US" sz="2000" dirty="0" smtClean="0"/>
              <a:t>CNO cycle; </a:t>
            </a:r>
            <a:r>
              <a:rPr lang="en-US" sz="2000" dirty="0"/>
              <a:t>output scales as </a:t>
            </a:r>
            <a:r>
              <a:rPr lang="en-US" sz="2000" dirty="0" smtClean="0"/>
              <a:t>T</a:t>
            </a:r>
            <a:r>
              <a:rPr lang="en-US" sz="2000" baseline="-25000" dirty="0" smtClean="0"/>
              <a:t>c</a:t>
            </a:r>
            <a:r>
              <a:rPr lang="en-US" sz="2000" baseline="30000" dirty="0" smtClean="0"/>
              <a:t>17</a:t>
            </a:r>
            <a:endParaRPr lang="en-US" sz="2000" dirty="0"/>
          </a:p>
          <a:p>
            <a:endParaRPr lang="en-US" sz="24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10</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13" name="Picture 12" descr="pp-cn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7805" y="1939412"/>
            <a:ext cx="5099874" cy="2669092"/>
          </a:xfrm>
          <a:prstGeom prst="rect">
            <a:avLst/>
          </a:prstGeom>
          <a:solidFill>
            <a:schemeClr val="bg1"/>
          </a:solidFill>
          <a:ln>
            <a:solidFill>
              <a:schemeClr val="tx1"/>
            </a:solidFill>
          </a:ln>
        </p:spPr>
      </p:pic>
      <p:sp>
        <p:nvSpPr>
          <p:cNvPr id="14" name="TextBox 13"/>
          <p:cNvSpPr txBox="1"/>
          <p:nvPr/>
        </p:nvSpPr>
        <p:spPr>
          <a:xfrm rot="16200000">
            <a:off x="3415911" y="2728303"/>
            <a:ext cx="1550612" cy="369332"/>
          </a:xfrm>
          <a:prstGeom prst="rect">
            <a:avLst/>
          </a:prstGeom>
          <a:solidFill>
            <a:srgbClr val="FFFFFF"/>
          </a:solidFill>
        </p:spPr>
        <p:txBody>
          <a:bodyPr wrap="none" rtlCol="0">
            <a:spAutoFit/>
          </a:bodyPr>
          <a:lstStyle/>
          <a:p>
            <a:r>
              <a:rPr lang="en-US" dirty="0" smtClean="0"/>
              <a:t>Energy Output</a:t>
            </a:r>
            <a:endParaRPr lang="en-US" dirty="0"/>
          </a:p>
        </p:txBody>
      </p:sp>
      <p:sp>
        <p:nvSpPr>
          <p:cNvPr id="15" name="TextBox 14"/>
          <p:cNvSpPr txBox="1"/>
          <p:nvPr/>
        </p:nvSpPr>
        <p:spPr>
          <a:xfrm>
            <a:off x="4394872" y="4655544"/>
            <a:ext cx="4316656" cy="369332"/>
          </a:xfrm>
          <a:prstGeom prst="rect">
            <a:avLst/>
          </a:prstGeom>
          <a:noFill/>
        </p:spPr>
        <p:txBody>
          <a:bodyPr wrap="none" rtlCol="0">
            <a:spAutoFit/>
          </a:bodyPr>
          <a:lstStyle/>
          <a:p>
            <a:r>
              <a:rPr lang="en-US" i="1" dirty="0"/>
              <a:t>Credit: http://csep10.phys.utk.edu/astr162/</a:t>
            </a:r>
          </a:p>
        </p:txBody>
      </p:sp>
      <p:grpSp>
        <p:nvGrpSpPr>
          <p:cNvPr id="16" name="Group 15"/>
          <p:cNvGrpSpPr/>
          <p:nvPr/>
        </p:nvGrpSpPr>
        <p:grpSpPr>
          <a:xfrm>
            <a:off x="7440619" y="0"/>
            <a:ext cx="1703381" cy="1264177"/>
            <a:chOff x="7440619" y="0"/>
            <a:chExt cx="1703381" cy="1264177"/>
          </a:xfrm>
        </p:grpSpPr>
        <p:sp>
          <p:nvSpPr>
            <p:cNvPr id="17" name="Rectangle 16"/>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826876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a:xfrm>
            <a:off x="4943197" y="1827278"/>
            <a:ext cx="4170160" cy="4406907"/>
          </a:xfrm>
        </p:spPr>
        <p:txBody>
          <a:bodyPr>
            <a:normAutofit/>
          </a:bodyPr>
          <a:lstStyle/>
          <a:p>
            <a:r>
              <a:rPr lang="en-US" sz="2200" dirty="0" smtClean="0"/>
              <a:t>E must be transported from source to surface</a:t>
            </a:r>
          </a:p>
          <a:p>
            <a:r>
              <a:rPr lang="en-US" sz="2200" dirty="0" smtClean="0"/>
              <a:t>Radiation creates gradient in T (</a:t>
            </a:r>
            <a:r>
              <a:rPr lang="en-US" sz="2200" dirty="0"/>
              <a:t>∂</a:t>
            </a:r>
            <a:r>
              <a:rPr lang="en-US" sz="2200" dirty="0" smtClean="0"/>
              <a:t>T/</a:t>
            </a:r>
            <a:r>
              <a:rPr lang="en-US" sz="2200" dirty="0"/>
              <a:t>∂</a:t>
            </a:r>
            <a:r>
              <a:rPr lang="en-US" sz="2200" dirty="0" smtClean="0"/>
              <a:t>r) based on source output, gas density, and gas opacity </a:t>
            </a:r>
            <a:r>
              <a:rPr lang="en-US" sz="2200" dirty="0" err="1" smtClean="0"/>
              <a:t>κ</a:t>
            </a:r>
            <a:endParaRPr lang="en-US" sz="2200" dirty="0" smtClean="0"/>
          </a:p>
          <a:p>
            <a:r>
              <a:rPr lang="en-US" sz="2200" dirty="0" smtClean="0">
                <a:solidFill>
                  <a:srgbClr val="3366FF"/>
                </a:solidFill>
              </a:rPr>
              <a:t>Hot, </a:t>
            </a:r>
            <a:r>
              <a:rPr lang="en-US" sz="2200" dirty="0" smtClean="0"/>
              <a:t>less dense blobs of fluid </a:t>
            </a:r>
            <a:r>
              <a:rPr lang="en-US" sz="2200" dirty="0" smtClean="0">
                <a:solidFill>
                  <a:srgbClr val="3366FF"/>
                </a:solidFill>
              </a:rPr>
              <a:t>rise </a:t>
            </a:r>
            <a:r>
              <a:rPr lang="en-US" sz="2200" dirty="0" smtClean="0"/>
              <a:t>through </a:t>
            </a:r>
            <a:r>
              <a:rPr lang="en-US" sz="2200" dirty="0" smtClean="0">
                <a:solidFill>
                  <a:srgbClr val="FF0000"/>
                </a:solidFill>
              </a:rPr>
              <a:t>cooler</a:t>
            </a:r>
            <a:r>
              <a:rPr lang="en-US" sz="2200" dirty="0" smtClean="0"/>
              <a:t>, denser surroundings </a:t>
            </a:r>
          </a:p>
          <a:p>
            <a:r>
              <a:rPr lang="en-US" sz="2200" dirty="0" smtClean="0"/>
              <a:t>Occurs when E in blob of fluid so high that E lost to surroundings is low compared to remaining E in blob</a:t>
            </a:r>
            <a:endParaRPr lang="en-US" sz="22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11</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16" name="Group 15"/>
          <p:cNvGrpSpPr/>
          <p:nvPr/>
        </p:nvGrpSpPr>
        <p:grpSpPr>
          <a:xfrm>
            <a:off x="7440619" y="0"/>
            <a:ext cx="1703381" cy="1264177"/>
            <a:chOff x="7440619" y="0"/>
            <a:chExt cx="1703381" cy="1264177"/>
          </a:xfrm>
        </p:grpSpPr>
        <p:sp>
          <p:nvSpPr>
            <p:cNvPr id="17" name="Rectangle 16"/>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691407" y="1194444"/>
            <a:ext cx="1857299" cy="523220"/>
          </a:xfrm>
          <a:prstGeom prst="rect">
            <a:avLst/>
          </a:prstGeom>
          <a:noFill/>
        </p:spPr>
        <p:txBody>
          <a:bodyPr wrap="none" rtlCol="0">
            <a:spAutoFit/>
          </a:bodyPr>
          <a:lstStyle/>
          <a:p>
            <a:r>
              <a:rPr lang="en-US" sz="2800" b="1" dirty="0" smtClean="0"/>
              <a:t>Convection</a:t>
            </a:r>
            <a:endParaRPr lang="en-US" sz="2800" b="1" dirty="0"/>
          </a:p>
        </p:txBody>
      </p:sp>
      <p:sp>
        <p:nvSpPr>
          <p:cNvPr id="22" name="Rectangle 21"/>
          <p:cNvSpPr/>
          <p:nvPr/>
        </p:nvSpPr>
        <p:spPr>
          <a:xfrm>
            <a:off x="68310" y="1802361"/>
            <a:ext cx="4874887" cy="4431824"/>
          </a:xfrm>
          <a:prstGeom prst="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68310" y="5865560"/>
            <a:ext cx="4874887" cy="368625"/>
          </a:xfrm>
          <a:prstGeom prst="rect">
            <a:avLst/>
          </a:prstGeom>
          <a:gradFill flip="none" rotWithShape="1">
            <a:gsLst>
              <a:gs pos="0">
                <a:schemeClr val="bg1"/>
              </a:gs>
              <a:gs pos="100000">
                <a:srgbClr val="0000FF"/>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Energy Source</a:t>
            </a:r>
            <a:endParaRPr lang="en-US" dirty="0">
              <a:solidFill>
                <a:schemeClr val="tx1"/>
              </a:solidFill>
            </a:endParaRPr>
          </a:p>
        </p:txBody>
      </p:sp>
      <p:sp>
        <p:nvSpPr>
          <p:cNvPr id="9" name="Rectangle 8"/>
          <p:cNvSpPr/>
          <p:nvPr/>
        </p:nvSpPr>
        <p:spPr>
          <a:xfrm>
            <a:off x="68310" y="2348051"/>
            <a:ext cx="4874887" cy="3517509"/>
          </a:xfrm>
          <a:prstGeom prst="rect">
            <a:avLst/>
          </a:prstGeom>
          <a:gradFill>
            <a:gsLst>
              <a:gs pos="0">
                <a:schemeClr val="accent1">
                  <a:tint val="100000"/>
                  <a:shade val="100000"/>
                  <a:satMod val="130000"/>
                </a:schemeClr>
              </a:gs>
              <a:gs pos="100000">
                <a:srgbClr val="FF6600"/>
              </a:gs>
              <a:gs pos="36000">
                <a:srgbClr val="FFFF00"/>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1727777" y="1878219"/>
            <a:ext cx="1396423" cy="369332"/>
          </a:xfrm>
          <a:prstGeom prst="rect">
            <a:avLst/>
          </a:prstGeom>
          <a:noFill/>
        </p:spPr>
        <p:txBody>
          <a:bodyPr wrap="none" rtlCol="0">
            <a:spAutoFit/>
          </a:bodyPr>
          <a:lstStyle/>
          <a:p>
            <a:r>
              <a:rPr lang="en-US" dirty="0" smtClean="0">
                <a:solidFill>
                  <a:schemeClr val="bg1"/>
                </a:solidFill>
              </a:rPr>
              <a:t>Cold Exterior</a:t>
            </a:r>
            <a:endParaRPr lang="en-US" dirty="0">
              <a:solidFill>
                <a:schemeClr val="bg1"/>
              </a:solidFill>
            </a:endParaRPr>
          </a:p>
        </p:txBody>
      </p:sp>
      <p:sp>
        <p:nvSpPr>
          <p:cNvPr id="11" name="Oval 10"/>
          <p:cNvSpPr/>
          <p:nvPr/>
        </p:nvSpPr>
        <p:spPr>
          <a:xfrm>
            <a:off x="1093600" y="5399604"/>
            <a:ext cx="465956" cy="465956"/>
          </a:xfrm>
          <a:prstGeom prst="ellipse">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137057" y="2348051"/>
            <a:ext cx="0" cy="351750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46537" y="2475961"/>
            <a:ext cx="312906" cy="369332"/>
          </a:xfrm>
          <a:prstGeom prst="rect">
            <a:avLst/>
          </a:prstGeom>
          <a:noFill/>
        </p:spPr>
        <p:txBody>
          <a:bodyPr wrap="none" rtlCol="0">
            <a:spAutoFit/>
          </a:bodyPr>
          <a:lstStyle/>
          <a:p>
            <a:r>
              <a:rPr lang="en-US" dirty="0" smtClean="0"/>
              <a:t>R</a:t>
            </a:r>
            <a:endParaRPr lang="en-US" dirty="0"/>
          </a:p>
        </p:txBody>
      </p:sp>
      <p:sp>
        <p:nvSpPr>
          <p:cNvPr id="26" name="Oval 25"/>
          <p:cNvSpPr/>
          <p:nvPr/>
        </p:nvSpPr>
        <p:spPr>
          <a:xfrm>
            <a:off x="822800" y="2353563"/>
            <a:ext cx="983460" cy="983460"/>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V="1">
            <a:off x="1324883" y="3417008"/>
            <a:ext cx="0" cy="1909502"/>
          </a:xfrm>
          <a:prstGeom prst="straightConnector1">
            <a:avLst/>
          </a:prstGeom>
          <a:ln>
            <a:gradFill flip="none" rotWithShape="1">
              <a:gsLst>
                <a:gs pos="0">
                  <a:srgbClr val="3366FF"/>
                </a:gs>
                <a:gs pos="100000">
                  <a:srgbClr val="FFFF00"/>
                </a:gs>
              </a:gsLst>
              <a:lin ang="5400000" scaled="0"/>
              <a:tileRect/>
            </a:gradFill>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3292752" y="2348051"/>
            <a:ext cx="831411" cy="831411"/>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32" name="Straight Arrow Connector 31"/>
          <p:cNvCxnSpPr/>
          <p:nvPr/>
        </p:nvCxnSpPr>
        <p:spPr>
          <a:xfrm>
            <a:off x="3697609" y="3295316"/>
            <a:ext cx="0" cy="1948969"/>
          </a:xfrm>
          <a:prstGeom prst="straightConnector1">
            <a:avLst/>
          </a:prstGeom>
          <a:ln>
            <a:gradFill flip="none" rotWithShape="1">
              <a:gsLst>
                <a:gs pos="0">
                  <a:srgbClr val="FF0000"/>
                </a:gs>
                <a:gs pos="100000">
                  <a:srgbClr val="FFFF00"/>
                </a:gs>
              </a:gsLst>
              <a:lin ang="5400000" scaled="0"/>
              <a:tileRect/>
            </a:gradFill>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3554348" y="5489333"/>
            <a:ext cx="266594" cy="266594"/>
          </a:xfrm>
          <a:prstGeom prst="ellipse">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a:off x="1910517" y="2845293"/>
            <a:ext cx="1296619" cy="0"/>
          </a:xfrm>
          <a:prstGeom prst="straightConnector1">
            <a:avLst/>
          </a:prstGeom>
          <a:ln>
            <a:gradFill flip="none" rotWithShape="1">
              <a:gsLst>
                <a:gs pos="0">
                  <a:srgbClr val="FFFF00"/>
                </a:gs>
                <a:gs pos="100000">
                  <a:srgbClr val="FF0000"/>
                </a:gs>
              </a:gsLst>
              <a:lin ang="0" scaled="1"/>
              <a:tileRect/>
            </a:gra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1699506" y="5655423"/>
            <a:ext cx="1607434" cy="0"/>
          </a:xfrm>
          <a:prstGeom prst="straightConnector1">
            <a:avLst/>
          </a:prstGeom>
          <a:ln>
            <a:gradFill flip="none" rotWithShape="1">
              <a:gsLst>
                <a:gs pos="0">
                  <a:srgbClr val="FFFF00"/>
                </a:gs>
                <a:gs pos="100000">
                  <a:srgbClr val="3366FF"/>
                </a:gs>
              </a:gsLst>
              <a:lin ang="0" scaled="1"/>
              <a:tileRect/>
            </a:gra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9024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6" grpId="0" animBg="1"/>
      <p:bldP spid="31" grpId="0" animBg="1"/>
      <p:bldP spid="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12</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16" name="Group 15"/>
          <p:cNvGrpSpPr/>
          <p:nvPr/>
        </p:nvGrpSpPr>
        <p:grpSpPr>
          <a:xfrm>
            <a:off x="7440619" y="0"/>
            <a:ext cx="1703381" cy="1264177"/>
            <a:chOff x="7440619" y="0"/>
            <a:chExt cx="1703381" cy="1264177"/>
          </a:xfrm>
        </p:grpSpPr>
        <p:sp>
          <p:nvSpPr>
            <p:cNvPr id="17" name="Rectangle 16"/>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2293423" y="1239621"/>
            <a:ext cx="4577345" cy="523220"/>
          </a:xfrm>
          <a:prstGeom prst="rect">
            <a:avLst/>
          </a:prstGeom>
          <a:noFill/>
        </p:spPr>
        <p:txBody>
          <a:bodyPr wrap="none" rtlCol="0">
            <a:spAutoFit/>
          </a:bodyPr>
          <a:lstStyle/>
          <a:p>
            <a:r>
              <a:rPr lang="en-US" sz="2800" b="1" dirty="0" smtClean="0"/>
              <a:t>Convection Example: The Sun</a:t>
            </a:r>
            <a:endParaRPr lang="en-US" sz="2800" b="1" dirty="0"/>
          </a:p>
        </p:txBody>
      </p:sp>
      <p:sp>
        <p:nvSpPr>
          <p:cNvPr id="14" name="TextBox 13"/>
          <p:cNvSpPr txBox="1"/>
          <p:nvPr/>
        </p:nvSpPr>
        <p:spPr>
          <a:xfrm>
            <a:off x="2814229" y="6179366"/>
            <a:ext cx="3521066" cy="276999"/>
          </a:xfrm>
          <a:prstGeom prst="rect">
            <a:avLst/>
          </a:prstGeom>
          <a:noFill/>
        </p:spPr>
        <p:txBody>
          <a:bodyPr wrap="none" rtlCol="0">
            <a:spAutoFit/>
          </a:bodyPr>
          <a:lstStyle/>
          <a:p>
            <a:r>
              <a:rPr lang="en-US" sz="1200" i="1" dirty="0"/>
              <a:t>Credit: http://</a:t>
            </a:r>
            <a:r>
              <a:rPr lang="en-US" sz="1200" i="1" dirty="0" err="1"/>
              <a:t>www.sun.org</a:t>
            </a:r>
            <a:r>
              <a:rPr lang="en-US" sz="1200" i="1" dirty="0"/>
              <a:t>/images/the-solar-surface</a:t>
            </a:r>
          </a:p>
        </p:txBody>
      </p:sp>
      <p:pic>
        <p:nvPicPr>
          <p:cNvPr id="23" name="Content Placeholder 22" descr="solar_convection2.jpg"/>
          <p:cNvPicPr>
            <a:picLocks noGrp="1" noChangeAspect="1"/>
          </p:cNvPicPr>
          <p:nvPr>
            <p:ph idx="1"/>
          </p:nvPr>
        </p:nvPicPr>
        <p:blipFill>
          <a:blip r:embed="rId4">
            <a:extLst>
              <a:ext uri="{28A0092B-C50C-407E-A947-70E740481C1C}">
                <a14:useLocalDpi xmlns:a14="http://schemas.microsoft.com/office/drawing/2010/main" val="0"/>
              </a:ext>
            </a:extLst>
          </a:blip>
          <a:srcRect t="22762" b="22762"/>
          <a:stretch>
            <a:fillRect/>
          </a:stretch>
        </p:blipFill>
        <p:spPr>
          <a:xfrm>
            <a:off x="508516" y="1740932"/>
            <a:ext cx="8079571" cy="4443452"/>
          </a:xfrm>
          <a:ln>
            <a:solidFill>
              <a:srgbClr val="000000"/>
            </a:solidFill>
          </a:ln>
        </p:spPr>
      </p:pic>
    </p:spTree>
    <p:extLst>
      <p:ext uri="{BB962C8B-B14F-4D97-AF65-F5344CB8AC3E}">
        <p14:creationId xmlns:p14="http://schemas.microsoft.com/office/powerpoint/2010/main" val="12403480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a:xfrm>
            <a:off x="5597515" y="1417638"/>
            <a:ext cx="3400934" cy="5078900"/>
          </a:xfrm>
        </p:spPr>
        <p:txBody>
          <a:bodyPr>
            <a:normAutofit/>
          </a:bodyPr>
          <a:lstStyle/>
          <a:p>
            <a:r>
              <a:rPr lang="en-US" sz="2200" dirty="0" smtClean="0"/>
              <a:t>Holds shape through hydrostatic equilibrium</a:t>
            </a:r>
          </a:p>
          <a:p>
            <a:r>
              <a:rPr lang="en-US" sz="2200" dirty="0" smtClean="0"/>
              <a:t>He accumulates in core from fusion</a:t>
            </a:r>
          </a:p>
          <a:p>
            <a:r>
              <a:rPr lang="en-US" sz="2200" dirty="0" smtClean="0"/>
              <a:t>Convection occurs…somewhere depending on star’s mass</a:t>
            </a:r>
          </a:p>
          <a:p>
            <a:r>
              <a:rPr lang="en-US" sz="2200" dirty="0" smtClean="0"/>
              <a:t>Effective surface temp </a:t>
            </a:r>
            <a:r>
              <a:rPr lang="en-US" sz="2200" dirty="0" err="1" smtClean="0"/>
              <a:t>T</a:t>
            </a:r>
            <a:r>
              <a:rPr lang="en-US" sz="2200" baseline="-25000" dirty="0" err="1" smtClean="0"/>
              <a:t>eff</a:t>
            </a:r>
            <a:r>
              <a:rPr lang="en-US" sz="2200" dirty="0" smtClean="0"/>
              <a:t> set by energy generated in core</a:t>
            </a:r>
          </a:p>
          <a:p>
            <a:r>
              <a:rPr lang="en-US" sz="2200" dirty="0" smtClean="0"/>
              <a:t>Luminosity L effectively</a:t>
            </a:r>
            <a:r>
              <a:rPr lang="en-US" sz="2200" baseline="30000" dirty="0" smtClean="0">
                <a:latin typeface="Zapf Dingbats"/>
                <a:ea typeface="Zapf Dingbats"/>
                <a:cs typeface="Zapf Dingbats"/>
                <a:sym typeface="Zapf Dingbats"/>
              </a:rPr>
              <a:t>★</a:t>
            </a:r>
            <a:r>
              <a:rPr lang="en-US" sz="2200" dirty="0" smtClean="0"/>
              <a:t>:</a:t>
            </a:r>
          </a:p>
          <a:p>
            <a:pPr marL="0" indent="0" algn="ctr">
              <a:buNone/>
            </a:pPr>
            <a:endParaRPr lang="en-US" sz="2200" baseline="30000" dirty="0" smtClean="0"/>
          </a:p>
          <a:p>
            <a:pPr marL="0" indent="0" algn="ctr">
              <a:buNone/>
            </a:pPr>
            <a:endParaRPr lang="en-US" sz="2200" baseline="30000" dirty="0" smtClean="0"/>
          </a:p>
          <a:p>
            <a:pPr marL="0" indent="0">
              <a:buNone/>
            </a:pPr>
            <a:r>
              <a:rPr lang="en-US" sz="1400" baseline="30000" dirty="0" smtClean="0">
                <a:latin typeface="Zapf Dingbats"/>
                <a:ea typeface="Zapf Dingbats"/>
                <a:cs typeface="Zapf Dingbats"/>
                <a:sym typeface="Zapf Dingbats"/>
              </a:rPr>
              <a:t>★</a:t>
            </a:r>
            <a:r>
              <a:rPr lang="en-US" sz="1400" dirty="0" smtClean="0"/>
              <a:t>actual luminosity also depends on chemical composition</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13</a:t>
            </a:fld>
            <a:endParaRPr lang="en-US" dirty="0"/>
          </a:p>
        </p:txBody>
      </p:sp>
      <p:pic>
        <p:nvPicPr>
          <p:cNvPr id="6" name="Picture 5" descr="solar_wind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Rectangle 6"/>
          <p:cNvSpPr/>
          <p:nvPr/>
        </p:nvSpPr>
        <p:spPr>
          <a:xfrm>
            <a:off x="217635" y="1417638"/>
            <a:ext cx="5195740" cy="4755485"/>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07836" y="1658353"/>
            <a:ext cx="4317402" cy="4317402"/>
          </a:xfrm>
          <a:prstGeom prst="ellipse">
            <a:avLst/>
          </a:prstGeom>
          <a:gradFill flip="none" rotWithShape="1">
            <a:gsLst>
              <a:gs pos="0">
                <a:schemeClr val="bg1"/>
              </a:gs>
              <a:gs pos="100000">
                <a:srgbClr val="FFFF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161647" y="3108771"/>
            <a:ext cx="1370138" cy="137013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2255715" y="3592979"/>
            <a:ext cx="1213381" cy="369332"/>
          </a:xfrm>
          <a:prstGeom prst="rect">
            <a:avLst/>
          </a:prstGeom>
          <a:noFill/>
        </p:spPr>
        <p:txBody>
          <a:bodyPr wrap="none" rtlCol="0">
            <a:spAutoFit/>
          </a:bodyPr>
          <a:lstStyle/>
          <a:p>
            <a:r>
              <a:rPr lang="en-US" dirty="0" smtClean="0">
                <a:solidFill>
                  <a:schemeClr val="bg1"/>
                </a:solidFill>
              </a:rPr>
              <a:t>H            He</a:t>
            </a:r>
            <a:endParaRPr lang="en-US" dirty="0">
              <a:solidFill>
                <a:schemeClr val="bg1"/>
              </a:solidFill>
            </a:endParaRPr>
          </a:p>
        </p:txBody>
      </p:sp>
      <p:cxnSp>
        <p:nvCxnSpPr>
          <p:cNvPr id="13" name="Straight Arrow Connector 12"/>
          <p:cNvCxnSpPr/>
          <p:nvPr/>
        </p:nvCxnSpPr>
        <p:spPr>
          <a:xfrm>
            <a:off x="2561249" y="3796875"/>
            <a:ext cx="501270" cy="0"/>
          </a:xfrm>
          <a:prstGeom prst="straightConnector1">
            <a:avLst/>
          </a:prstGeom>
          <a:ln>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rot="19382689">
            <a:off x="2037136" y="2868173"/>
            <a:ext cx="249023" cy="481196"/>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1" name="Straight Arrow Connector 30"/>
          <p:cNvCxnSpPr/>
          <p:nvPr/>
        </p:nvCxnSpPr>
        <p:spPr>
          <a:xfrm>
            <a:off x="1410985" y="2308090"/>
            <a:ext cx="558250" cy="558250"/>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760871" y="4683892"/>
            <a:ext cx="548798" cy="548798"/>
          </a:xfrm>
          <a:prstGeom prst="straightConnector1">
            <a:avLst/>
          </a:prstGeom>
          <a:ln w="76200" cmpd="sng">
            <a:solidFill>
              <a:srgbClr val="8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3760871" y="2339450"/>
            <a:ext cx="536133" cy="536132"/>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1413467" y="4750921"/>
            <a:ext cx="555768" cy="555769"/>
          </a:xfrm>
          <a:prstGeom prst="straightConnector1">
            <a:avLst/>
          </a:prstGeom>
          <a:ln w="76200" cmpd="sng">
            <a:solidFill>
              <a:srgbClr val="800000"/>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946506" y="2739439"/>
            <a:ext cx="441272" cy="369332"/>
          </a:xfrm>
          <a:prstGeom prst="rect">
            <a:avLst/>
          </a:prstGeom>
          <a:noFill/>
        </p:spPr>
        <p:txBody>
          <a:bodyPr wrap="none" rtlCol="0">
            <a:spAutoFit/>
          </a:bodyPr>
          <a:lstStyle/>
          <a:p>
            <a:r>
              <a:rPr lang="en-US" dirty="0" err="1" smtClean="0">
                <a:solidFill>
                  <a:srgbClr val="800000"/>
                </a:solidFill>
                <a:latin typeface="Arial Black"/>
                <a:cs typeface="Arial Black"/>
              </a:rPr>
              <a:t>F</a:t>
            </a:r>
            <a:r>
              <a:rPr lang="en-US" baseline="-25000" dirty="0" err="1" smtClean="0">
                <a:solidFill>
                  <a:srgbClr val="800000"/>
                </a:solidFill>
                <a:latin typeface="Arial Black"/>
                <a:cs typeface="Arial Black"/>
              </a:rPr>
              <a:t>g</a:t>
            </a:r>
            <a:endParaRPr lang="en-US" dirty="0">
              <a:solidFill>
                <a:srgbClr val="800000"/>
              </a:solidFill>
              <a:latin typeface="Arial Black"/>
              <a:cs typeface="Arial Black"/>
            </a:endParaRPr>
          </a:p>
        </p:txBody>
      </p:sp>
      <p:sp>
        <p:nvSpPr>
          <p:cNvPr id="38" name="TextBox 37"/>
          <p:cNvSpPr txBox="1"/>
          <p:nvPr/>
        </p:nvSpPr>
        <p:spPr>
          <a:xfrm>
            <a:off x="2497094" y="3363921"/>
            <a:ext cx="624803" cy="369332"/>
          </a:xfrm>
          <a:prstGeom prst="rect">
            <a:avLst/>
          </a:prstGeom>
          <a:noFill/>
        </p:spPr>
        <p:txBody>
          <a:bodyPr wrap="none" rtlCol="0">
            <a:spAutoFit/>
          </a:bodyPr>
          <a:lstStyle/>
          <a:p>
            <a:r>
              <a:rPr lang="en-US" dirty="0" smtClean="0">
                <a:solidFill>
                  <a:schemeClr val="bg1"/>
                </a:solidFill>
              </a:rPr>
              <a:t>Core</a:t>
            </a:r>
            <a:endParaRPr lang="en-US" dirty="0">
              <a:solidFill>
                <a:schemeClr val="bg1"/>
              </a:solidFill>
            </a:endParaRPr>
          </a:p>
        </p:txBody>
      </p:sp>
      <p:sp>
        <p:nvSpPr>
          <p:cNvPr id="39" name="TextBox 38"/>
          <p:cNvSpPr txBox="1"/>
          <p:nvPr/>
        </p:nvSpPr>
        <p:spPr>
          <a:xfrm>
            <a:off x="2114931" y="2416273"/>
            <a:ext cx="1048597" cy="646331"/>
          </a:xfrm>
          <a:prstGeom prst="rect">
            <a:avLst/>
          </a:prstGeom>
          <a:noFill/>
        </p:spPr>
        <p:txBody>
          <a:bodyPr wrap="none" rtlCol="0">
            <a:spAutoFit/>
          </a:bodyPr>
          <a:lstStyle/>
          <a:p>
            <a:pPr algn="ctr"/>
            <a:r>
              <a:rPr lang="en-US" dirty="0" smtClean="0"/>
              <a:t>Stellar</a:t>
            </a:r>
          </a:p>
          <a:p>
            <a:pPr algn="ctr"/>
            <a:r>
              <a:rPr lang="en-US" dirty="0" smtClean="0"/>
              <a:t>Envelope</a:t>
            </a:r>
            <a:endParaRPr lang="en-US" dirty="0"/>
          </a:p>
        </p:txBody>
      </p:sp>
      <p:grpSp>
        <p:nvGrpSpPr>
          <p:cNvPr id="41" name="Group 40"/>
          <p:cNvGrpSpPr/>
          <p:nvPr/>
        </p:nvGrpSpPr>
        <p:grpSpPr>
          <a:xfrm>
            <a:off x="7440619" y="0"/>
            <a:ext cx="1703381" cy="1264177"/>
            <a:chOff x="7440619" y="0"/>
            <a:chExt cx="1703381" cy="1264177"/>
          </a:xfrm>
        </p:grpSpPr>
        <p:sp>
          <p:nvSpPr>
            <p:cNvPr id="42" name="Rectangle 41"/>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1" name="Freeform 50"/>
          <p:cNvSpPr/>
          <p:nvPr/>
        </p:nvSpPr>
        <p:spPr>
          <a:xfrm rot="2217311" flipH="1">
            <a:off x="3410491" y="2865341"/>
            <a:ext cx="249023" cy="481196"/>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Freeform 51"/>
          <p:cNvSpPr/>
          <p:nvPr/>
        </p:nvSpPr>
        <p:spPr>
          <a:xfrm rot="2217311" flipV="1">
            <a:off x="2052193" y="4252096"/>
            <a:ext cx="249023" cy="481196"/>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Freeform 52"/>
          <p:cNvSpPr/>
          <p:nvPr/>
        </p:nvSpPr>
        <p:spPr>
          <a:xfrm rot="19382689" flipH="1" flipV="1">
            <a:off x="3425548" y="4249264"/>
            <a:ext cx="249023" cy="481196"/>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58" name="Group 57"/>
          <p:cNvGrpSpPr/>
          <p:nvPr/>
        </p:nvGrpSpPr>
        <p:grpSpPr>
          <a:xfrm rot="16200000">
            <a:off x="2492388" y="1775187"/>
            <a:ext cx="774781" cy="701049"/>
            <a:chOff x="-1400915" y="2739439"/>
            <a:chExt cx="1090252" cy="1222872"/>
          </a:xfrm>
        </p:grpSpPr>
        <p:sp>
          <p:nvSpPr>
            <p:cNvPr id="54" name="Curved Up Arrow 53"/>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6" name="Curved Up Arrow 55"/>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59" name="Group 58"/>
          <p:cNvGrpSpPr/>
          <p:nvPr/>
        </p:nvGrpSpPr>
        <p:grpSpPr>
          <a:xfrm rot="5400000" flipV="1">
            <a:off x="2484620" y="5169060"/>
            <a:ext cx="774781" cy="701049"/>
            <a:chOff x="-1400915" y="2739439"/>
            <a:chExt cx="1090252" cy="1222872"/>
          </a:xfrm>
        </p:grpSpPr>
        <p:sp>
          <p:nvSpPr>
            <p:cNvPr id="60" name="Curved Up Arrow 59"/>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 name="Curved Up Arrow 60"/>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p:cNvGrpSpPr/>
          <p:nvPr/>
        </p:nvGrpSpPr>
        <p:grpSpPr>
          <a:xfrm>
            <a:off x="4187042" y="3412756"/>
            <a:ext cx="774781" cy="701049"/>
            <a:chOff x="-1400915" y="2739439"/>
            <a:chExt cx="1090252" cy="1222872"/>
          </a:xfrm>
        </p:grpSpPr>
        <p:sp>
          <p:nvSpPr>
            <p:cNvPr id="63" name="Curved Up Arrow 62"/>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 name="Curved Up Arrow 63"/>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p:cNvGrpSpPr/>
          <p:nvPr/>
        </p:nvGrpSpPr>
        <p:grpSpPr>
          <a:xfrm rot="10800000">
            <a:off x="771795" y="3464045"/>
            <a:ext cx="774781" cy="701049"/>
            <a:chOff x="-1400915" y="2739439"/>
            <a:chExt cx="1090252" cy="1222872"/>
          </a:xfrm>
        </p:grpSpPr>
        <p:sp>
          <p:nvSpPr>
            <p:cNvPr id="66" name="Curved Up Arrow 65"/>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Curved Up Arrow 66"/>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68" name="TextBox 67"/>
          <p:cNvSpPr txBox="1"/>
          <p:nvPr/>
        </p:nvSpPr>
        <p:spPr>
          <a:xfrm>
            <a:off x="2267718" y="4854221"/>
            <a:ext cx="1239079" cy="369332"/>
          </a:xfrm>
          <a:prstGeom prst="rect">
            <a:avLst/>
          </a:prstGeom>
          <a:noFill/>
        </p:spPr>
        <p:txBody>
          <a:bodyPr wrap="none" rtlCol="0">
            <a:spAutoFit/>
          </a:bodyPr>
          <a:lstStyle/>
          <a:p>
            <a:r>
              <a:rPr lang="en-US" dirty="0" smtClean="0"/>
              <a:t>Convection</a:t>
            </a:r>
            <a:endParaRPr lang="en-US" dirty="0"/>
          </a:p>
        </p:txBody>
      </p:sp>
      <p:sp>
        <p:nvSpPr>
          <p:cNvPr id="47" name="TextBox 46"/>
          <p:cNvSpPr txBox="1"/>
          <p:nvPr/>
        </p:nvSpPr>
        <p:spPr>
          <a:xfrm>
            <a:off x="217635" y="6173123"/>
            <a:ext cx="1926166" cy="369332"/>
          </a:xfrm>
          <a:prstGeom prst="rect">
            <a:avLst/>
          </a:prstGeom>
          <a:noFill/>
        </p:spPr>
        <p:txBody>
          <a:bodyPr wrap="none" rtlCol="0">
            <a:spAutoFit/>
          </a:bodyPr>
          <a:lstStyle/>
          <a:p>
            <a:r>
              <a:rPr lang="en-US" dirty="0" smtClean="0"/>
              <a:t>*Not at all to scale</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4103618419"/>
              </p:ext>
            </p:extLst>
          </p:nvPr>
        </p:nvGraphicFramePr>
        <p:xfrm>
          <a:off x="6764061" y="5497244"/>
          <a:ext cx="1213128" cy="505470"/>
        </p:xfrm>
        <a:graphic>
          <a:graphicData uri="http://schemas.openxmlformats.org/presentationml/2006/ole">
            <mc:AlternateContent xmlns:mc="http://schemas.openxmlformats.org/markup-compatibility/2006">
              <mc:Choice xmlns:v="urn:schemas-microsoft-com:vml" Requires="v">
                <p:oleObj spid="_x0000_s2351" name="Equation" r:id="rId5" imgW="609600" imgH="254000" progId="Equation.3">
                  <p:embed/>
                </p:oleObj>
              </mc:Choice>
              <mc:Fallback>
                <p:oleObj name="Equation" r:id="rId5" imgW="609600" imgH="254000" progId="Equation.3">
                  <p:embed/>
                  <p:pic>
                    <p:nvPicPr>
                      <p:cNvPr id="0" name=""/>
                      <p:cNvPicPr/>
                      <p:nvPr/>
                    </p:nvPicPr>
                    <p:blipFill>
                      <a:blip r:embed="rId6"/>
                      <a:stretch>
                        <a:fillRect/>
                      </a:stretch>
                    </p:blipFill>
                    <p:spPr>
                      <a:xfrm>
                        <a:off x="6764061" y="5497244"/>
                        <a:ext cx="1213128" cy="505470"/>
                      </a:xfrm>
                      <a:prstGeom prst="rect">
                        <a:avLst/>
                      </a:prstGeom>
                    </p:spPr>
                  </p:pic>
                </p:oleObj>
              </mc:Fallback>
            </mc:AlternateContent>
          </a:graphicData>
        </a:graphic>
      </p:graphicFrame>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a:xfrm>
            <a:off x="5794782" y="1500226"/>
            <a:ext cx="3291673" cy="4525963"/>
          </a:xfrm>
        </p:spPr>
        <p:txBody>
          <a:bodyPr>
            <a:normAutofit/>
          </a:bodyPr>
          <a:lstStyle/>
          <a:p>
            <a:r>
              <a:rPr lang="en-US" sz="2400" dirty="0" smtClean="0"/>
              <a:t>Observationally, spectral energy distribution characterized chiefly by </a:t>
            </a:r>
            <a:r>
              <a:rPr lang="en-US" sz="2400" dirty="0" err="1" smtClean="0"/>
              <a:t>T</a:t>
            </a:r>
            <a:r>
              <a:rPr lang="en-US" sz="2400" baseline="-25000" dirty="0" err="1" smtClean="0"/>
              <a:t>eff</a:t>
            </a:r>
            <a:r>
              <a:rPr lang="en-US" sz="2400" dirty="0" smtClean="0"/>
              <a:t> and composition</a:t>
            </a:r>
          </a:p>
          <a:p>
            <a:r>
              <a:rPr lang="en-US" sz="2400" dirty="0" smtClean="0"/>
              <a:t>Colored lines represent where peak intensity is and color of star*</a:t>
            </a:r>
            <a:br>
              <a:rPr lang="en-US" sz="2400" dirty="0" smtClean="0"/>
            </a:br>
            <a:r>
              <a:rPr lang="en-US" sz="1800" dirty="0" smtClean="0"/>
              <a:t>*Stars really appear red, yellow, white, or blue-white</a:t>
            </a:r>
            <a:endParaRPr lang="en-US" sz="18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28" name="Picture 27" descr="bbodies_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000" y="1530737"/>
            <a:ext cx="5567521" cy="4302175"/>
          </a:xfrm>
          <a:prstGeom prst="rect">
            <a:avLst/>
          </a:prstGeom>
          <a:ln>
            <a:solidFill>
              <a:srgbClr val="000000"/>
            </a:solidFill>
          </a:ln>
        </p:spPr>
      </p:pic>
      <p:grpSp>
        <p:nvGrpSpPr>
          <p:cNvPr id="38" name="Group 37"/>
          <p:cNvGrpSpPr/>
          <p:nvPr/>
        </p:nvGrpSpPr>
        <p:grpSpPr>
          <a:xfrm>
            <a:off x="7440619" y="0"/>
            <a:ext cx="1703381" cy="1264177"/>
            <a:chOff x="7440619" y="0"/>
            <a:chExt cx="1703381" cy="1264177"/>
          </a:xfrm>
        </p:grpSpPr>
        <p:sp>
          <p:nvSpPr>
            <p:cNvPr id="39" name="Rectangle 38"/>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p:cNvSpPr txBox="1"/>
          <p:nvPr/>
        </p:nvSpPr>
        <p:spPr>
          <a:xfrm>
            <a:off x="329259" y="5887689"/>
            <a:ext cx="5077833" cy="276999"/>
          </a:xfrm>
          <a:prstGeom prst="rect">
            <a:avLst/>
          </a:prstGeom>
          <a:noFill/>
        </p:spPr>
        <p:txBody>
          <a:bodyPr wrap="none" rtlCol="0">
            <a:spAutoFit/>
          </a:bodyPr>
          <a:lstStyle/>
          <a:p>
            <a:r>
              <a:rPr lang="en-US" sz="1200" i="1" dirty="0" smtClean="0"/>
              <a:t>Credit: http</a:t>
            </a:r>
            <a:r>
              <a:rPr lang="en-US" sz="1200" i="1" dirty="0"/>
              <a:t>://</a:t>
            </a:r>
            <a:r>
              <a:rPr lang="en-US" sz="1200" i="1" dirty="0" err="1"/>
              <a:t>homepages.wmich.edu</a:t>
            </a:r>
            <a:r>
              <a:rPr lang="en-US" sz="1200" i="1" dirty="0"/>
              <a:t>/~</a:t>
            </a:r>
            <a:r>
              <a:rPr lang="en-US" sz="1200" i="1" dirty="0" err="1"/>
              <a:t>kaldon</a:t>
            </a:r>
            <a:r>
              <a:rPr lang="en-US" sz="1200" i="1" dirty="0"/>
              <a:t>/classes/ph106-2-link-salad.htm</a:t>
            </a:r>
          </a:p>
        </p:txBody>
      </p:sp>
    </p:spTree>
    <p:extLst>
      <p:ext uri="{BB962C8B-B14F-4D97-AF65-F5344CB8AC3E}">
        <p14:creationId xmlns:p14="http://schemas.microsoft.com/office/powerpoint/2010/main" val="19819632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9"/>
          </a:xfrm>
        </p:spPr>
        <p:txBody>
          <a:bodyPr>
            <a:normAutofit fontScale="90000"/>
          </a:bodyPr>
          <a:lstStyle/>
          <a:p>
            <a:r>
              <a:rPr lang="en-US" dirty="0" smtClean="0">
                <a:solidFill>
                  <a:srgbClr val="FF0000"/>
                </a:solidFill>
              </a:rPr>
              <a:t>Low</a:t>
            </a:r>
            <a:r>
              <a:rPr lang="en-US" dirty="0" smtClean="0"/>
              <a:t>/</a:t>
            </a:r>
            <a:r>
              <a:rPr lang="en-US" dirty="0" smtClean="0">
                <a:solidFill>
                  <a:srgbClr val="FF6600"/>
                </a:solidFill>
              </a:rPr>
              <a:t>Intermediate</a:t>
            </a:r>
            <a:r>
              <a:rPr lang="en-US" dirty="0" smtClean="0"/>
              <a:t>-mass </a:t>
            </a:r>
            <a:br>
              <a:rPr lang="en-US" dirty="0" smtClean="0"/>
            </a:br>
            <a:r>
              <a:rPr lang="en-US" dirty="0" smtClean="0"/>
              <a:t>Star Evolution</a:t>
            </a:r>
            <a:endParaRPr lang="en-US"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15</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1" name="TextBox 10"/>
          <p:cNvSpPr txBox="1"/>
          <p:nvPr/>
        </p:nvSpPr>
        <p:spPr>
          <a:xfrm rot="16200000">
            <a:off x="-44475" y="3505543"/>
            <a:ext cx="3391862" cy="369332"/>
          </a:xfrm>
          <a:prstGeom prst="rect">
            <a:avLst/>
          </a:prstGeom>
          <a:noFill/>
        </p:spPr>
        <p:txBody>
          <a:bodyPr wrap="none" rtlCol="0">
            <a:spAutoFit/>
          </a:bodyPr>
          <a:lstStyle/>
          <a:p>
            <a:r>
              <a:rPr lang="en-US" dirty="0" smtClean="0"/>
              <a:t>Increasing Luminosity (Brightness)</a:t>
            </a:r>
            <a:endParaRPr lang="en-US" dirty="0"/>
          </a:p>
        </p:txBody>
      </p:sp>
      <p:sp>
        <p:nvSpPr>
          <p:cNvPr id="12" name="TextBox 11"/>
          <p:cNvSpPr txBox="1"/>
          <p:nvPr/>
        </p:nvSpPr>
        <p:spPr>
          <a:xfrm>
            <a:off x="2982782" y="5765083"/>
            <a:ext cx="3184248" cy="369332"/>
          </a:xfrm>
          <a:prstGeom prst="rect">
            <a:avLst/>
          </a:prstGeom>
          <a:noFill/>
        </p:spPr>
        <p:txBody>
          <a:bodyPr wrap="none" rtlCol="0">
            <a:spAutoFit/>
          </a:bodyPr>
          <a:lstStyle/>
          <a:p>
            <a:r>
              <a:rPr lang="en-US" dirty="0" smtClean="0"/>
              <a:t>Increasing Temperature (Kelvin)</a:t>
            </a:r>
            <a:endParaRPr lang="en-US" dirty="0"/>
          </a:p>
        </p:txBody>
      </p:sp>
      <p:grpSp>
        <p:nvGrpSpPr>
          <p:cNvPr id="7" name="Group 6"/>
          <p:cNvGrpSpPr/>
          <p:nvPr/>
        </p:nvGrpSpPr>
        <p:grpSpPr>
          <a:xfrm>
            <a:off x="1303720" y="1393684"/>
            <a:ext cx="6566691" cy="4873519"/>
            <a:chOff x="1303720" y="1393684"/>
            <a:chExt cx="6566691" cy="4873519"/>
          </a:xfrm>
        </p:grpSpPr>
        <p:sp>
          <p:nvSpPr>
            <p:cNvPr id="9" name="Rectangle 8"/>
            <p:cNvSpPr/>
            <p:nvPr/>
          </p:nvSpPr>
          <p:spPr>
            <a:xfrm>
              <a:off x="1303720" y="1393684"/>
              <a:ext cx="6566691" cy="487351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78677" y="1511719"/>
              <a:ext cx="5773604" cy="4135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1836123" y="1994278"/>
              <a:ext cx="0" cy="33918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303538" y="5794616"/>
              <a:ext cx="500575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rot="17972829">
              <a:off x="4609666" y="1252273"/>
              <a:ext cx="369157" cy="5043736"/>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841029" y="1513986"/>
              <a:ext cx="2837658" cy="413521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 name="TextBox 16"/>
          <p:cNvSpPr txBox="1"/>
          <p:nvPr/>
        </p:nvSpPr>
        <p:spPr>
          <a:xfrm rot="16200000">
            <a:off x="-107187" y="3442823"/>
            <a:ext cx="3391862" cy="369332"/>
          </a:xfrm>
          <a:prstGeom prst="rect">
            <a:avLst/>
          </a:prstGeom>
          <a:noFill/>
        </p:spPr>
        <p:txBody>
          <a:bodyPr wrap="none" rtlCol="0">
            <a:spAutoFit/>
          </a:bodyPr>
          <a:lstStyle/>
          <a:p>
            <a:r>
              <a:rPr lang="en-US" dirty="0" smtClean="0"/>
              <a:t>Increasing Luminosity (Brightness)</a:t>
            </a:r>
            <a:endParaRPr lang="en-US" dirty="0"/>
          </a:p>
        </p:txBody>
      </p:sp>
      <p:sp>
        <p:nvSpPr>
          <p:cNvPr id="19" name="TextBox 18"/>
          <p:cNvSpPr txBox="1"/>
          <p:nvPr/>
        </p:nvSpPr>
        <p:spPr>
          <a:xfrm>
            <a:off x="2982782" y="5733723"/>
            <a:ext cx="3184248" cy="369332"/>
          </a:xfrm>
          <a:prstGeom prst="rect">
            <a:avLst/>
          </a:prstGeom>
          <a:noFill/>
        </p:spPr>
        <p:txBody>
          <a:bodyPr wrap="none" rtlCol="0">
            <a:spAutoFit/>
          </a:bodyPr>
          <a:lstStyle/>
          <a:p>
            <a:r>
              <a:rPr lang="en-US" dirty="0" smtClean="0"/>
              <a:t>Increasing Temperature (Kelvin)</a:t>
            </a:r>
            <a:endParaRPr lang="en-US" dirty="0"/>
          </a:p>
        </p:txBody>
      </p:sp>
      <p:grpSp>
        <p:nvGrpSpPr>
          <p:cNvPr id="20" name="Group 19"/>
          <p:cNvGrpSpPr/>
          <p:nvPr/>
        </p:nvGrpSpPr>
        <p:grpSpPr>
          <a:xfrm>
            <a:off x="7443693" y="0"/>
            <a:ext cx="1700307" cy="1261896"/>
            <a:chOff x="7443693" y="0"/>
            <a:chExt cx="1700307" cy="1261896"/>
          </a:xfrm>
        </p:grpSpPr>
        <p:sp>
          <p:nvSpPr>
            <p:cNvPr id="21" name="Rectangle 20"/>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8100676" y="3115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3118619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8229600" cy="4708525"/>
          </a:xfrm>
        </p:spPr>
        <p:txBody>
          <a:bodyPr/>
          <a:lstStyle/>
          <a:p>
            <a:r>
              <a:rPr lang="en-US" dirty="0" smtClean="0"/>
              <a:t>Generally </a:t>
            </a:r>
            <a:r>
              <a:rPr lang="en-US" dirty="0" smtClean="0">
                <a:solidFill>
                  <a:srgbClr val="FF0000"/>
                </a:solidFill>
              </a:rPr>
              <a:t>low*</a:t>
            </a:r>
            <a:r>
              <a:rPr lang="en-US" dirty="0" smtClean="0"/>
              <a:t> and </a:t>
            </a:r>
            <a:r>
              <a:rPr lang="en-US" dirty="0" smtClean="0">
                <a:solidFill>
                  <a:srgbClr val="FF6600"/>
                </a:solidFill>
              </a:rPr>
              <a:t>intermediate</a:t>
            </a:r>
            <a:r>
              <a:rPr lang="en-US" dirty="0" smtClean="0"/>
              <a:t>-mass stars experience same phases; differences in timing, and interior</a:t>
            </a:r>
          </a:p>
          <a:p>
            <a:r>
              <a:rPr lang="en-US" dirty="0" smtClean="0"/>
              <a:t>Basic phases: </a:t>
            </a:r>
          </a:p>
          <a:p>
            <a:pPr lvl="1"/>
            <a:r>
              <a:rPr lang="en-US" dirty="0" err="1" smtClean="0"/>
              <a:t>subgiant</a:t>
            </a:r>
            <a:r>
              <a:rPr lang="en-US" dirty="0" smtClean="0"/>
              <a:t> branch (</a:t>
            </a:r>
            <a:r>
              <a:rPr lang="en-US" dirty="0" err="1" smtClean="0"/>
              <a:t>SbG</a:t>
            </a:r>
            <a:r>
              <a:rPr lang="en-US" dirty="0" smtClean="0"/>
              <a:t>)</a:t>
            </a:r>
          </a:p>
          <a:p>
            <a:pPr lvl="1"/>
            <a:r>
              <a:rPr lang="en-US" dirty="0" smtClean="0"/>
              <a:t>red giant branch (RGB)</a:t>
            </a:r>
          </a:p>
          <a:p>
            <a:pPr lvl="1"/>
            <a:r>
              <a:rPr lang="en-US" dirty="0" smtClean="0"/>
              <a:t>horizontal branch (HB)</a:t>
            </a:r>
          </a:p>
          <a:p>
            <a:pPr lvl="1"/>
            <a:r>
              <a:rPr lang="en-US" dirty="0" smtClean="0"/>
              <a:t>asymptotic giant branch (AGB</a:t>
            </a:r>
            <a:r>
              <a:rPr lang="en-US" dirty="0"/>
              <a:t>)</a:t>
            </a:r>
            <a:endParaRPr lang="en-US" dirty="0" smtClean="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16</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0" name="Title 1"/>
          <p:cNvSpPr>
            <a:spLocks noGrp="1"/>
          </p:cNvSpPr>
          <p:nvPr>
            <p:ph type="title"/>
          </p:nvPr>
        </p:nvSpPr>
        <p:spPr/>
        <p:txBody>
          <a:bodyPr>
            <a:normAutofit fontScale="90000"/>
          </a:bodyPr>
          <a:lstStyle/>
          <a:p>
            <a:r>
              <a:rPr lang="en-US" dirty="0" smtClean="0">
                <a:solidFill>
                  <a:srgbClr val="FF0000"/>
                </a:solidFill>
              </a:rPr>
              <a:t>Low</a:t>
            </a:r>
            <a:r>
              <a:rPr lang="en-US" dirty="0" smtClean="0"/>
              <a:t>/</a:t>
            </a:r>
            <a:r>
              <a:rPr lang="en-US" dirty="0" smtClean="0">
                <a:solidFill>
                  <a:srgbClr val="FF6600"/>
                </a:solidFill>
              </a:rPr>
              <a:t>Intermediate</a:t>
            </a:r>
            <a:r>
              <a:rPr lang="en-US" dirty="0" smtClean="0"/>
              <a:t>-mass </a:t>
            </a:r>
            <a:br>
              <a:rPr lang="en-US" dirty="0" smtClean="0"/>
            </a:br>
            <a:r>
              <a:rPr lang="en-US" dirty="0" smtClean="0"/>
              <a:t>Star Evolution</a:t>
            </a:r>
            <a:endParaRPr lang="en-US" dirty="0"/>
          </a:p>
        </p:txBody>
      </p:sp>
      <p:grpSp>
        <p:nvGrpSpPr>
          <p:cNvPr id="26" name="Group 25"/>
          <p:cNvGrpSpPr/>
          <p:nvPr/>
        </p:nvGrpSpPr>
        <p:grpSpPr>
          <a:xfrm>
            <a:off x="7443693" y="0"/>
            <a:ext cx="1700307" cy="1261896"/>
            <a:chOff x="7443693" y="0"/>
            <a:chExt cx="1700307" cy="1261896"/>
          </a:xfrm>
        </p:grpSpPr>
        <p:sp>
          <p:nvSpPr>
            <p:cNvPr id="27" name="Rectangle 26"/>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8100676" y="3115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9"/>
          </a:xfrm>
        </p:spPr>
        <p:txBody>
          <a:bodyPr>
            <a:normAutofit fontScale="90000"/>
          </a:bodyPr>
          <a:lstStyle/>
          <a:p>
            <a:r>
              <a:rPr lang="en-US" dirty="0" smtClean="0">
                <a:solidFill>
                  <a:srgbClr val="FF0000"/>
                </a:solidFill>
              </a:rPr>
              <a:t>Low</a:t>
            </a:r>
            <a:r>
              <a:rPr lang="en-US" dirty="0" smtClean="0"/>
              <a:t>/</a:t>
            </a:r>
            <a:r>
              <a:rPr lang="en-US" dirty="0" smtClean="0">
                <a:solidFill>
                  <a:srgbClr val="FF6600"/>
                </a:solidFill>
              </a:rPr>
              <a:t>Intermediate</a:t>
            </a:r>
            <a:r>
              <a:rPr lang="en-US" dirty="0" smtClean="0"/>
              <a:t>-mass </a:t>
            </a:r>
            <a:br>
              <a:rPr lang="en-US" dirty="0" smtClean="0"/>
            </a:br>
            <a:r>
              <a:rPr lang="en-US" dirty="0" smtClean="0"/>
              <a:t>Star Evolution: </a:t>
            </a:r>
            <a:r>
              <a:rPr lang="en-US" dirty="0" err="1" smtClean="0"/>
              <a:t>SbGs</a:t>
            </a:r>
            <a:endParaRPr lang="en-US"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17</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40" name="Group 39"/>
          <p:cNvGrpSpPr/>
          <p:nvPr/>
        </p:nvGrpSpPr>
        <p:grpSpPr>
          <a:xfrm>
            <a:off x="4188384" y="1417639"/>
            <a:ext cx="4887629" cy="4849564"/>
            <a:chOff x="4188384" y="1417639"/>
            <a:chExt cx="4887629" cy="4849564"/>
          </a:xfrm>
        </p:grpSpPr>
        <p:sp>
          <p:nvSpPr>
            <p:cNvPr id="11" name="TextBox 10"/>
            <p:cNvSpPr txBox="1"/>
            <p:nvPr/>
          </p:nvSpPr>
          <p:spPr>
            <a:xfrm rot="16200000">
              <a:off x="2759611" y="3565428"/>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12" name="TextBox 11"/>
            <p:cNvSpPr txBox="1"/>
            <p:nvPr/>
          </p:nvSpPr>
          <p:spPr>
            <a:xfrm>
              <a:off x="5438120" y="5767551"/>
              <a:ext cx="2370056" cy="367517"/>
            </a:xfrm>
            <a:prstGeom prst="rect">
              <a:avLst/>
            </a:prstGeom>
            <a:noFill/>
          </p:spPr>
          <p:txBody>
            <a:bodyPr wrap="none" rtlCol="0">
              <a:spAutoFit/>
            </a:bodyPr>
            <a:lstStyle/>
            <a:p>
              <a:r>
                <a:rPr lang="en-US" dirty="0" smtClean="0"/>
                <a:t>Increasing Temperature (Kelvin)</a:t>
              </a:r>
              <a:endParaRPr lang="en-US" dirty="0"/>
            </a:p>
          </p:txBody>
        </p:sp>
        <p:sp>
          <p:nvSpPr>
            <p:cNvPr id="9" name="Rectangle 8"/>
            <p:cNvSpPr/>
            <p:nvPr/>
          </p:nvSpPr>
          <p:spPr>
            <a:xfrm>
              <a:off x="4188384" y="1417639"/>
              <a:ext cx="4887629" cy="48495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90759" y="1535094"/>
              <a:ext cx="4297329" cy="4114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4584655" y="2015281"/>
              <a:ext cx="0" cy="33751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932555" y="5796939"/>
              <a:ext cx="37258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rot="17972829">
              <a:off x="6602732" y="1909353"/>
              <a:ext cx="367342" cy="3754084"/>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rot="19796515">
              <a:off x="7222957" y="3654963"/>
              <a:ext cx="543444" cy="244719"/>
            </a:xfrm>
            <a:prstGeom prst="rect">
              <a:avLst/>
            </a:prstGeom>
            <a:gradFill flip="none" rotWithShape="1">
              <a:gsLst>
                <a:gs pos="31000">
                  <a:srgbClr val="FFFF00"/>
                </a:gs>
                <a:gs pos="100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SbG</a:t>
              </a:r>
              <a:endParaRPr lang="en-US" sz="1600" dirty="0">
                <a:solidFill>
                  <a:schemeClr val="tx1"/>
                </a:solidFill>
              </a:endParaRPr>
            </a:p>
          </p:txBody>
        </p:sp>
        <p:sp>
          <p:nvSpPr>
            <p:cNvPr id="17" name="TextBox 16"/>
            <p:cNvSpPr txBox="1"/>
            <p:nvPr/>
          </p:nvSpPr>
          <p:spPr>
            <a:xfrm rot="16200000">
              <a:off x="2665900" y="3503016"/>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19" name="TextBox 18"/>
            <p:cNvSpPr txBox="1"/>
            <p:nvPr/>
          </p:nvSpPr>
          <p:spPr>
            <a:xfrm>
              <a:off x="5438120" y="5736345"/>
              <a:ext cx="2370056" cy="367517"/>
            </a:xfrm>
            <a:prstGeom prst="rect">
              <a:avLst/>
            </a:prstGeom>
            <a:noFill/>
          </p:spPr>
          <p:txBody>
            <a:bodyPr wrap="none" rtlCol="0">
              <a:spAutoFit/>
            </a:bodyPr>
            <a:lstStyle/>
            <a:p>
              <a:r>
                <a:rPr lang="en-US" dirty="0" smtClean="0"/>
                <a:t>Increasing Temperature (Kelvin)</a:t>
              </a:r>
              <a:endParaRPr lang="en-US" dirty="0"/>
            </a:p>
          </p:txBody>
        </p:sp>
      </p:grpSp>
      <p:sp>
        <p:nvSpPr>
          <p:cNvPr id="20" name="Content Placeholder 2"/>
          <p:cNvSpPr>
            <a:spLocks noGrp="1"/>
          </p:cNvSpPr>
          <p:nvPr>
            <p:ph idx="1"/>
          </p:nvPr>
        </p:nvSpPr>
        <p:spPr>
          <a:xfrm>
            <a:off x="156777" y="1417639"/>
            <a:ext cx="4031607" cy="4938711"/>
          </a:xfrm>
        </p:spPr>
        <p:txBody>
          <a:bodyPr>
            <a:normAutofit/>
          </a:bodyPr>
          <a:lstStyle/>
          <a:p>
            <a:pPr marL="0" indent="0" algn="ctr">
              <a:buNone/>
            </a:pPr>
            <a:r>
              <a:rPr lang="en-US" sz="2500" b="1" dirty="0" err="1" smtClean="0"/>
              <a:t>Subgiants</a:t>
            </a:r>
            <a:endParaRPr lang="en-US" sz="2500" b="1" dirty="0" smtClean="0"/>
          </a:p>
          <a:p>
            <a:r>
              <a:rPr lang="en-US" sz="2500" dirty="0" smtClean="0"/>
              <a:t>Core fusion has ended</a:t>
            </a:r>
          </a:p>
          <a:p>
            <a:r>
              <a:rPr lang="en-US" sz="2500" dirty="0" err="1" smtClean="0"/>
              <a:t>Radiative</a:t>
            </a:r>
            <a:r>
              <a:rPr lang="en-US" sz="2500" dirty="0" smtClean="0"/>
              <a:t> pressure = 0; gas pressure supports star</a:t>
            </a:r>
          </a:p>
          <a:p>
            <a:r>
              <a:rPr lang="en-US" sz="2500" dirty="0" smtClean="0"/>
              <a:t>Core contracts rising in T; heats H shell around core; pressure from envelope increases density of H shell</a:t>
            </a:r>
          </a:p>
          <a:p>
            <a:r>
              <a:rPr lang="en-US" sz="2500" dirty="0" smtClean="0"/>
              <a:t>When H shell around core hot enough, shell fusion begins; </a:t>
            </a:r>
            <a:r>
              <a:rPr lang="en-US" sz="2500" dirty="0" err="1" smtClean="0"/>
              <a:t>SbG</a:t>
            </a:r>
            <a:r>
              <a:rPr lang="en-US" sz="2500" dirty="0" smtClean="0"/>
              <a:t> phase ends</a:t>
            </a:r>
          </a:p>
        </p:txBody>
      </p:sp>
      <p:grpSp>
        <p:nvGrpSpPr>
          <p:cNvPr id="42" name="Group 41"/>
          <p:cNvGrpSpPr/>
          <p:nvPr/>
        </p:nvGrpSpPr>
        <p:grpSpPr>
          <a:xfrm>
            <a:off x="7443693" y="0"/>
            <a:ext cx="1700307" cy="1261896"/>
            <a:chOff x="7443693" y="0"/>
            <a:chExt cx="1700307" cy="1261896"/>
          </a:xfrm>
        </p:grpSpPr>
        <p:sp>
          <p:nvSpPr>
            <p:cNvPr id="32" name="Rectangle 31"/>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rot="3780000">
              <a:off x="8550801" y="544549"/>
              <a:ext cx="58685" cy="184759"/>
            </a:xfrm>
            <a:prstGeom prst="rect">
              <a:avLst/>
            </a:prstGeom>
            <a:gradFill flip="none" rotWithShape="1">
              <a:gsLst>
                <a:gs pos="31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100676" y="3348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1" name="Sun 40"/>
          <p:cNvSpPr/>
          <p:nvPr/>
        </p:nvSpPr>
        <p:spPr>
          <a:xfrm>
            <a:off x="7643031" y="3417010"/>
            <a:ext cx="363772" cy="367647"/>
          </a:xfrm>
          <a:prstGeom prst="sun">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96067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7263" y="1408970"/>
            <a:ext cx="4556150" cy="4840317"/>
          </a:xfrm>
        </p:spPr>
        <p:txBody>
          <a:bodyPr>
            <a:normAutofit lnSpcReduction="10000"/>
          </a:bodyPr>
          <a:lstStyle/>
          <a:p>
            <a:pPr marL="0" indent="0" algn="ctr">
              <a:buNone/>
            </a:pPr>
            <a:r>
              <a:rPr lang="en-US" sz="2200" b="1" dirty="0" smtClean="0"/>
              <a:t>Red Giants</a:t>
            </a:r>
          </a:p>
          <a:p>
            <a:r>
              <a:rPr lang="en-US" sz="2200" dirty="0" smtClean="0"/>
              <a:t>Core fusion still off; H fuses in shell around inert He core</a:t>
            </a:r>
          </a:p>
          <a:p>
            <a:r>
              <a:rPr lang="en-US" sz="2200" dirty="0" smtClean="0"/>
              <a:t>Convection reaches to just outside H shell; mixes materials to surface</a:t>
            </a:r>
          </a:p>
          <a:p>
            <a:r>
              <a:rPr lang="en-US" sz="2200" dirty="0" smtClean="0"/>
              <a:t>Energy from H fusion puffs out envelope; 20 &lt; R</a:t>
            </a:r>
            <a:r>
              <a:rPr lang="en-US" sz="2200" baseline="-25000" dirty="0" smtClean="0"/>
              <a:t>*</a:t>
            </a:r>
            <a:r>
              <a:rPr lang="en-US" sz="2200" dirty="0" smtClean="0"/>
              <a:t> &lt; 100 R</a:t>
            </a:r>
            <a:r>
              <a:rPr lang="en-US" sz="2200" baseline="-25000" dirty="0" smtClean="0"/>
              <a:t>⊙</a:t>
            </a:r>
            <a:r>
              <a:rPr lang="en-US" sz="2200" dirty="0" smtClean="0"/>
              <a:t> </a:t>
            </a:r>
          </a:p>
          <a:p>
            <a:r>
              <a:rPr lang="en-US" sz="2200" dirty="0" err="1" smtClean="0"/>
              <a:t>T</a:t>
            </a:r>
            <a:r>
              <a:rPr lang="en-US" sz="2200" baseline="-25000" dirty="0" err="1" smtClean="0"/>
              <a:t>eff</a:t>
            </a:r>
            <a:r>
              <a:rPr lang="en-US" sz="2200" dirty="0" smtClean="0"/>
              <a:t> falls to between 3-4,000 K</a:t>
            </a:r>
          </a:p>
          <a:p>
            <a:r>
              <a:rPr lang="en-US" sz="2200" dirty="0" smtClean="0"/>
              <a:t>Because of large size/despite low </a:t>
            </a:r>
            <a:r>
              <a:rPr lang="en-US" sz="2200" dirty="0" err="1" smtClean="0"/>
              <a:t>T</a:t>
            </a:r>
            <a:r>
              <a:rPr lang="en-US" sz="2200" baseline="-25000" dirty="0" err="1" smtClean="0"/>
              <a:t>eff</a:t>
            </a:r>
            <a:r>
              <a:rPr lang="en-US" sz="2200" dirty="0" smtClean="0"/>
              <a:t>, L ~ 10</a:t>
            </a:r>
            <a:r>
              <a:rPr lang="en-US" sz="2200" baseline="30000" dirty="0" smtClean="0"/>
              <a:t>2</a:t>
            </a:r>
            <a:r>
              <a:rPr lang="en-US" sz="2200" dirty="0" smtClean="0"/>
              <a:t> – 10</a:t>
            </a:r>
            <a:r>
              <a:rPr lang="en-US" sz="2200" baseline="30000" dirty="0" smtClean="0"/>
              <a:t>3</a:t>
            </a:r>
            <a:r>
              <a:rPr lang="en-US" sz="2200" dirty="0" smtClean="0"/>
              <a:t> L</a:t>
            </a:r>
            <a:r>
              <a:rPr lang="en-US" sz="2200" baseline="-25000" dirty="0" smtClean="0"/>
              <a:t>⊙</a:t>
            </a:r>
          </a:p>
          <a:p>
            <a:r>
              <a:rPr lang="en-US" sz="2200" dirty="0" smtClean="0"/>
              <a:t>Toward RGB end, stars losing significant mass due to stellar winds and pulsation (later)</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18</a:t>
            </a:fld>
            <a:endParaRPr lang="en-US"/>
          </a:p>
        </p:txBody>
      </p:sp>
      <p:sp>
        <p:nvSpPr>
          <p:cNvPr id="6" name="Title 1"/>
          <p:cNvSpPr>
            <a:spLocks noGrp="1"/>
          </p:cNvSpPr>
          <p:nvPr>
            <p:ph type="title"/>
          </p:nvPr>
        </p:nvSpPr>
        <p:spPr>
          <a:xfrm>
            <a:off x="457200" y="0"/>
            <a:ext cx="8229600" cy="1417639"/>
          </a:xfrm>
        </p:spPr>
        <p:txBody>
          <a:bodyPr>
            <a:normAutofit fontScale="90000"/>
          </a:bodyPr>
          <a:lstStyle/>
          <a:p>
            <a:r>
              <a:rPr lang="en-US" dirty="0" smtClean="0">
                <a:solidFill>
                  <a:srgbClr val="FF0000"/>
                </a:solidFill>
              </a:rPr>
              <a:t>Low</a:t>
            </a:r>
            <a:r>
              <a:rPr lang="en-US" dirty="0" smtClean="0"/>
              <a:t>/</a:t>
            </a:r>
            <a:r>
              <a:rPr lang="en-US" dirty="0" smtClean="0">
                <a:solidFill>
                  <a:srgbClr val="FF6600"/>
                </a:solidFill>
              </a:rPr>
              <a:t>Intermediate</a:t>
            </a:r>
            <a:r>
              <a:rPr lang="en-US" dirty="0" smtClean="0"/>
              <a:t>-mass </a:t>
            </a:r>
            <a:br>
              <a:rPr lang="en-US" dirty="0" smtClean="0"/>
            </a:br>
            <a:r>
              <a:rPr lang="en-US" dirty="0" smtClean="0"/>
              <a:t>Star Evolution: RGBs</a:t>
            </a:r>
            <a:endParaRPr lang="en-US" dirty="0"/>
          </a:p>
        </p:txBody>
      </p:sp>
      <p:grpSp>
        <p:nvGrpSpPr>
          <p:cNvPr id="58" name="Group 57"/>
          <p:cNvGrpSpPr/>
          <p:nvPr/>
        </p:nvGrpSpPr>
        <p:grpSpPr>
          <a:xfrm>
            <a:off x="7443693" y="0"/>
            <a:ext cx="1700307" cy="1261896"/>
            <a:chOff x="7443693" y="0"/>
            <a:chExt cx="1700307" cy="1261896"/>
          </a:xfrm>
        </p:grpSpPr>
        <p:sp>
          <p:nvSpPr>
            <p:cNvPr id="17" name="Rectangle 16"/>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8100676" y="3348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110176" y="1515329"/>
            <a:ext cx="4398242" cy="4025562"/>
            <a:chOff x="110176" y="1417639"/>
            <a:chExt cx="4398242" cy="4025562"/>
          </a:xfrm>
        </p:grpSpPr>
        <p:sp>
          <p:nvSpPr>
            <p:cNvPr id="25" name="Rectangle 24"/>
            <p:cNvSpPr/>
            <p:nvPr/>
          </p:nvSpPr>
          <p:spPr>
            <a:xfrm>
              <a:off x="110176" y="1417639"/>
              <a:ext cx="4398242" cy="402556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25136" y="1621406"/>
              <a:ext cx="3654721" cy="3654721"/>
            </a:xfrm>
            <a:prstGeom prst="ellipse">
              <a:avLst/>
            </a:prstGeom>
            <a:gradFill flip="none" rotWithShape="1">
              <a:gsLst>
                <a:gs pos="0">
                  <a:schemeClr val="bg1"/>
                </a:gs>
                <a:gs pos="100000">
                  <a:srgbClr val="FF22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755800" y="2884736"/>
              <a:ext cx="1159834" cy="1159834"/>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948778" y="3076817"/>
              <a:ext cx="768930" cy="768930"/>
            </a:xfrm>
            <a:prstGeom prst="ellipse">
              <a:avLst/>
            </a:prstGeom>
            <a:gradFill flip="none" rotWithShape="1">
              <a:gsLst>
                <a:gs pos="0">
                  <a:schemeClr val="tx1"/>
                </a:gs>
                <a:gs pos="100000">
                  <a:schemeClr val="bg1">
                    <a:lumMod val="65000"/>
                  </a:schemeClr>
                </a:gs>
              </a:gsLst>
              <a:path path="circle">
                <a:fillToRect l="50000" t="50000" r="50000" b="50000"/>
              </a:path>
              <a:tileRec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2009257" y="3115828"/>
              <a:ext cx="636750" cy="646331"/>
            </a:xfrm>
            <a:prstGeom prst="rect">
              <a:avLst/>
            </a:prstGeom>
            <a:noFill/>
          </p:spPr>
          <p:txBody>
            <a:bodyPr wrap="none" rtlCol="0">
              <a:spAutoFit/>
            </a:bodyPr>
            <a:lstStyle/>
            <a:p>
              <a:pPr algn="ctr"/>
              <a:r>
                <a:rPr lang="en-US" dirty="0" smtClean="0">
                  <a:solidFill>
                    <a:schemeClr val="bg1"/>
                  </a:solidFill>
                </a:rPr>
                <a:t>Inert</a:t>
              </a:r>
            </a:p>
            <a:p>
              <a:pPr algn="ctr"/>
              <a:r>
                <a:rPr lang="en-US" dirty="0" smtClean="0">
                  <a:solidFill>
                    <a:schemeClr val="bg1"/>
                  </a:solidFill>
                </a:rPr>
                <a:t>He</a:t>
              </a:r>
              <a:endParaRPr lang="en-US" dirty="0">
                <a:solidFill>
                  <a:schemeClr val="bg1"/>
                </a:solidFill>
              </a:endParaRPr>
            </a:p>
          </p:txBody>
        </p:sp>
        <p:sp>
          <p:nvSpPr>
            <p:cNvPr id="43" name="TextBox 42"/>
            <p:cNvSpPr txBox="1"/>
            <p:nvPr/>
          </p:nvSpPr>
          <p:spPr>
            <a:xfrm rot="10800000">
              <a:off x="1863197" y="3003995"/>
              <a:ext cx="992747" cy="945462"/>
            </a:xfrm>
            <a:prstGeom prst="rect">
              <a:avLst/>
            </a:prstGeom>
            <a:noFill/>
          </p:spPr>
          <p:txBody>
            <a:bodyPr wrap="none" rtlCol="0">
              <a:prstTxWarp prst="textArchUp">
                <a:avLst>
                  <a:gd name="adj" fmla="val 20424975"/>
                </a:avLst>
              </a:prstTxWarp>
              <a:spAutoFit/>
            </a:bodyPr>
            <a:lstStyle/>
            <a:p>
              <a:r>
                <a:rPr lang="en-US" sz="1400" b="1" dirty="0" smtClean="0">
                  <a:solidFill>
                    <a:srgbClr val="FFFFFF"/>
                  </a:solidFill>
                </a:rPr>
                <a:t>H to He in shell </a:t>
              </a:r>
              <a:endParaRPr lang="en-US" sz="1400" b="1" dirty="0">
                <a:solidFill>
                  <a:srgbClr val="FFFFFF"/>
                </a:solidFill>
              </a:endParaRPr>
            </a:p>
          </p:txBody>
        </p:sp>
        <p:grpSp>
          <p:nvGrpSpPr>
            <p:cNvPr id="52" name="Group 51"/>
            <p:cNvGrpSpPr/>
            <p:nvPr/>
          </p:nvGrpSpPr>
          <p:grpSpPr>
            <a:xfrm>
              <a:off x="649139" y="1719360"/>
              <a:ext cx="3391484" cy="3461898"/>
              <a:chOff x="445558" y="1524571"/>
              <a:chExt cx="3793918" cy="3872687"/>
            </a:xfrm>
          </p:grpSpPr>
          <p:sp>
            <p:nvSpPr>
              <p:cNvPr id="48" name="Freeform 47"/>
              <p:cNvSpPr/>
              <p:nvPr/>
            </p:nvSpPr>
            <p:spPr>
              <a:xfrm>
                <a:off x="2203765" y="1524571"/>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flipH="1" flipV="1">
                <a:off x="2203765" y="4342555"/>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rot="16200000">
                <a:off x="776368" y="2928186"/>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flipH="1" flipV="1">
                <a:off x="3515583" y="2876440"/>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pic>
        <p:nvPicPr>
          <p:cNvPr id="57" name="Picture 56"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59" name="Group 58"/>
          <p:cNvGrpSpPr/>
          <p:nvPr/>
        </p:nvGrpSpPr>
        <p:grpSpPr>
          <a:xfrm rot="13500000">
            <a:off x="893386" y="2326214"/>
            <a:ext cx="1263330" cy="708451"/>
            <a:chOff x="-1400915" y="2739439"/>
            <a:chExt cx="1090252" cy="1222872"/>
          </a:xfrm>
        </p:grpSpPr>
        <p:sp>
          <p:nvSpPr>
            <p:cNvPr id="60" name="Curved Up Arrow 59"/>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1" name="Curved Up Arrow 60"/>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2" name="Group 61"/>
          <p:cNvGrpSpPr/>
          <p:nvPr/>
        </p:nvGrpSpPr>
        <p:grpSpPr>
          <a:xfrm rot="8100000" flipH="1">
            <a:off x="2592534" y="2405652"/>
            <a:ext cx="1263330" cy="708451"/>
            <a:chOff x="-1400915" y="2739439"/>
            <a:chExt cx="1090252" cy="1222872"/>
          </a:xfrm>
        </p:grpSpPr>
        <p:sp>
          <p:nvSpPr>
            <p:cNvPr id="63" name="Curved Up Arrow 62"/>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4" name="Curved Up Arrow 63"/>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5" name="Group 64"/>
          <p:cNvGrpSpPr/>
          <p:nvPr/>
        </p:nvGrpSpPr>
        <p:grpSpPr>
          <a:xfrm rot="8100000" flipV="1">
            <a:off x="835652" y="4010361"/>
            <a:ext cx="1263330" cy="708451"/>
            <a:chOff x="-1400915" y="2739439"/>
            <a:chExt cx="1090252" cy="1222872"/>
          </a:xfrm>
        </p:grpSpPr>
        <p:sp>
          <p:nvSpPr>
            <p:cNvPr id="66" name="Curved Up Arrow 65"/>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Curved Up Arrow 66"/>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68" name="Group 67"/>
          <p:cNvGrpSpPr/>
          <p:nvPr/>
        </p:nvGrpSpPr>
        <p:grpSpPr>
          <a:xfrm rot="13500000" flipH="1" flipV="1">
            <a:off x="2534800" y="4089799"/>
            <a:ext cx="1263330" cy="708451"/>
            <a:chOff x="-1400915" y="2739439"/>
            <a:chExt cx="1090252" cy="1222872"/>
          </a:xfrm>
        </p:grpSpPr>
        <p:sp>
          <p:nvSpPr>
            <p:cNvPr id="69" name="Curved Up Arrow 68"/>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0" name="Curved Up Arrow 69"/>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71" name="TextBox 70"/>
          <p:cNvSpPr txBox="1"/>
          <p:nvPr/>
        </p:nvSpPr>
        <p:spPr>
          <a:xfrm>
            <a:off x="-338667" y="603014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27023215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Progression</a:t>
            </a:r>
            <a:endParaRPr lang="en-US" dirty="0"/>
          </a:p>
        </p:txBody>
      </p:sp>
      <p:sp>
        <p:nvSpPr>
          <p:cNvPr id="3" name="Content Placeholder 2"/>
          <p:cNvSpPr>
            <a:spLocks noGrp="1"/>
          </p:cNvSpPr>
          <p:nvPr>
            <p:ph idx="1"/>
          </p:nvPr>
        </p:nvSpPr>
        <p:spPr>
          <a:xfrm>
            <a:off x="1303720" y="1600200"/>
            <a:ext cx="6522081" cy="4525963"/>
          </a:xfrm>
        </p:spPr>
        <p:txBody>
          <a:bodyPr>
            <a:normAutofit/>
          </a:bodyPr>
          <a:lstStyle/>
          <a:p>
            <a:r>
              <a:rPr lang="en-US" sz="4000" dirty="0" smtClean="0"/>
              <a:t>Basic Definitions </a:t>
            </a:r>
          </a:p>
          <a:p>
            <a:r>
              <a:rPr lang="en-US" sz="4000" dirty="0" smtClean="0"/>
              <a:t>Stellar Evolution</a:t>
            </a:r>
          </a:p>
          <a:p>
            <a:r>
              <a:rPr lang="en-US" sz="4000" dirty="0" smtClean="0"/>
              <a:t>Stellar Winds and Mass Loss</a:t>
            </a:r>
          </a:p>
          <a:p>
            <a:r>
              <a:rPr lang="en-US" sz="4000" dirty="0" smtClean="0"/>
              <a:t>The Point(s) of it All</a:t>
            </a:r>
          </a:p>
          <a:p>
            <a:r>
              <a:rPr lang="en-US" sz="4000" dirty="0" smtClean="0"/>
              <a:t>Relation to My Work</a:t>
            </a:r>
          </a:p>
          <a:p>
            <a:r>
              <a:rPr lang="en-US" sz="4000" dirty="0" smtClean="0"/>
              <a:t>Acknowledgments</a:t>
            </a:r>
            <a:endParaRPr lang="en-US" sz="4000" dirty="0"/>
          </a:p>
        </p:txBody>
      </p:sp>
      <p:sp>
        <p:nvSpPr>
          <p:cNvPr id="4" name="Slide Number Placeholder 3"/>
          <p:cNvSpPr>
            <a:spLocks noGrp="1"/>
          </p:cNvSpPr>
          <p:nvPr>
            <p:ph type="sldNum" sz="quarter" idx="12"/>
          </p:nvPr>
        </p:nvSpPr>
        <p:spPr/>
        <p:txBody>
          <a:bodyPr/>
          <a:lstStyle/>
          <a:p>
            <a:fld id="{2AEA1A1E-F5B2-6F40-9B1C-BBBBCA62E90C}" type="slidenum">
              <a:rPr lang="en-US" smtClean="0"/>
              <a:t>1</a:t>
            </a:fld>
            <a:endParaRPr lang="en-US"/>
          </a:p>
        </p:txBody>
      </p:sp>
      <p:pic>
        <p:nvPicPr>
          <p:cNvPr id="5" name="Picture 4"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6" name="Footer Placeholder 3"/>
          <p:cNvSpPr>
            <a:spLocks noGrp="1"/>
          </p:cNvSpPr>
          <p:nvPr>
            <p:ph type="ftr" sz="quarter" idx="11"/>
          </p:nvPr>
        </p:nvSpPr>
        <p:spPr>
          <a:xfrm>
            <a:off x="3124200" y="6356350"/>
            <a:ext cx="2895600" cy="365125"/>
          </a:xfrm>
        </p:spPr>
        <p:txBody>
          <a:bodyPr/>
          <a:lstStyle/>
          <a:p>
            <a:r>
              <a:rPr lang="en-US" dirty="0" smtClean="0"/>
              <a:t>Starters</a:t>
            </a:r>
            <a:endParaRPr lang="en-US" dirty="0"/>
          </a:p>
        </p:txBody>
      </p:sp>
    </p:spTree>
    <p:extLst>
      <p:ext uri="{BB962C8B-B14F-4D97-AF65-F5344CB8AC3E}">
        <p14:creationId xmlns:p14="http://schemas.microsoft.com/office/powerpoint/2010/main" val="13019225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5090" y="1417639"/>
            <a:ext cx="4556150" cy="4840317"/>
          </a:xfrm>
        </p:spPr>
        <p:txBody>
          <a:bodyPr>
            <a:normAutofit/>
          </a:bodyPr>
          <a:lstStyle/>
          <a:p>
            <a:r>
              <a:rPr lang="en-US" sz="2200" dirty="0" smtClean="0"/>
              <a:t>Physical state where particles are all trying to have the same energy</a:t>
            </a:r>
          </a:p>
          <a:p>
            <a:r>
              <a:rPr lang="en-US" sz="2200" dirty="0" smtClean="0"/>
              <a:t>Requires high densities and high pressures (e.g. gravity)</a:t>
            </a:r>
          </a:p>
          <a:p>
            <a:r>
              <a:rPr lang="en-US" sz="2200" dirty="0" smtClean="0"/>
              <a:t>The more you try to compress, the higher the pressure</a:t>
            </a:r>
          </a:p>
          <a:p>
            <a:r>
              <a:rPr lang="en-US" sz="2200" dirty="0" smtClean="0"/>
              <a:t>From Heisenberg Uncertainty Principle, </a:t>
            </a:r>
          </a:p>
          <a:p>
            <a:pPr marL="0" indent="0">
              <a:buNone/>
            </a:pPr>
            <a:endParaRPr lang="en-US" sz="2200" dirty="0"/>
          </a:p>
          <a:p>
            <a:r>
              <a:rPr lang="en-US" sz="2200" dirty="0" smtClean="0"/>
              <a:t>From definition of temperature:</a:t>
            </a:r>
            <a:endParaRPr lang="en-US" sz="2200" dirty="0"/>
          </a:p>
          <a:p>
            <a:endParaRPr lang="en-US" sz="2200" dirty="0" smtClean="0"/>
          </a:p>
          <a:p>
            <a:r>
              <a:rPr lang="en-US" sz="2200" dirty="0" smtClean="0"/>
              <a:t>Result: compression heats core</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19</a:t>
            </a:fld>
            <a:endParaRPr lang="en-US"/>
          </a:p>
        </p:txBody>
      </p:sp>
      <p:sp>
        <p:nvSpPr>
          <p:cNvPr id="6" name="Title 1"/>
          <p:cNvSpPr>
            <a:spLocks noGrp="1"/>
          </p:cNvSpPr>
          <p:nvPr>
            <p:ph type="title"/>
          </p:nvPr>
        </p:nvSpPr>
        <p:spPr>
          <a:xfrm>
            <a:off x="457200" y="0"/>
            <a:ext cx="8229600" cy="1417639"/>
          </a:xfrm>
        </p:spPr>
        <p:txBody>
          <a:bodyPr>
            <a:normAutofit fontScale="90000"/>
          </a:bodyPr>
          <a:lstStyle/>
          <a:p>
            <a:r>
              <a:rPr lang="en-US" dirty="0" smtClean="0">
                <a:solidFill>
                  <a:srgbClr val="FF0000"/>
                </a:solidFill>
              </a:rPr>
              <a:t>Low</a:t>
            </a:r>
            <a:r>
              <a:rPr lang="en-US" dirty="0" smtClean="0"/>
              <a:t>-mass Star </a:t>
            </a:r>
            <a:br>
              <a:rPr lang="en-US" dirty="0" smtClean="0"/>
            </a:br>
            <a:r>
              <a:rPr lang="en-US" dirty="0" smtClean="0"/>
              <a:t>Evolution: Degeneracy</a:t>
            </a:r>
            <a:endParaRPr lang="en-US" dirty="0"/>
          </a:p>
        </p:txBody>
      </p:sp>
      <p:pic>
        <p:nvPicPr>
          <p:cNvPr id="57" name="Picture 56" descr="solar_wind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1" name="TextBox 70"/>
          <p:cNvSpPr txBox="1"/>
          <p:nvPr/>
        </p:nvSpPr>
        <p:spPr>
          <a:xfrm>
            <a:off x="-338667" y="6030148"/>
            <a:ext cx="184666" cy="369332"/>
          </a:xfrm>
          <a:prstGeom prst="rect">
            <a:avLst/>
          </a:prstGeom>
          <a:noFill/>
        </p:spPr>
        <p:txBody>
          <a:bodyPr wrap="none" rtlCol="0">
            <a:spAutoFit/>
          </a:bodyPr>
          <a:lstStyle/>
          <a:p>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2212961028"/>
              </p:ext>
            </p:extLst>
          </p:nvPr>
        </p:nvGraphicFramePr>
        <p:xfrm>
          <a:off x="6262311" y="4158114"/>
          <a:ext cx="970118" cy="578340"/>
        </p:xfrm>
        <a:graphic>
          <a:graphicData uri="http://schemas.openxmlformats.org/presentationml/2006/ole">
            <mc:AlternateContent xmlns:mc="http://schemas.openxmlformats.org/markup-compatibility/2006">
              <mc:Choice xmlns:v="urn:schemas-microsoft-com:vml" Requires="v">
                <p:oleObj spid="_x0000_s14478" name="Equation" r:id="rId5" imgW="660400" imgH="393700" progId="Equation.3">
                  <p:embed/>
                </p:oleObj>
              </mc:Choice>
              <mc:Fallback>
                <p:oleObj name="Equation" r:id="rId5" imgW="660400" imgH="393700" progId="Equation.3">
                  <p:embed/>
                  <p:pic>
                    <p:nvPicPr>
                      <p:cNvPr id="0" name=""/>
                      <p:cNvPicPr/>
                      <p:nvPr/>
                    </p:nvPicPr>
                    <p:blipFill>
                      <a:blip r:embed="rId6"/>
                      <a:stretch>
                        <a:fillRect/>
                      </a:stretch>
                    </p:blipFill>
                    <p:spPr>
                      <a:xfrm>
                        <a:off x="6262311" y="4158114"/>
                        <a:ext cx="970118" cy="578340"/>
                      </a:xfrm>
                      <a:prstGeom prst="rect">
                        <a:avLst/>
                      </a:prstGeom>
                    </p:spPr>
                  </p:pic>
                </p:oleObj>
              </mc:Fallback>
            </mc:AlternateContent>
          </a:graphicData>
        </a:graphic>
      </p:graphicFrame>
      <p:graphicFrame>
        <p:nvGraphicFramePr>
          <p:cNvPr id="44" name="Object 43"/>
          <p:cNvGraphicFramePr>
            <a:graphicFrameLocks noChangeAspect="1"/>
          </p:cNvGraphicFramePr>
          <p:nvPr>
            <p:extLst>
              <p:ext uri="{D42A27DB-BD31-4B8C-83A1-F6EECF244321}">
                <p14:modId xmlns:p14="http://schemas.microsoft.com/office/powerpoint/2010/main" val="400718871"/>
              </p:ext>
            </p:extLst>
          </p:nvPr>
        </p:nvGraphicFramePr>
        <p:xfrm>
          <a:off x="6310313" y="5199063"/>
          <a:ext cx="876300" cy="373062"/>
        </p:xfrm>
        <a:graphic>
          <a:graphicData uri="http://schemas.openxmlformats.org/presentationml/2006/ole">
            <mc:AlternateContent xmlns:mc="http://schemas.openxmlformats.org/markup-compatibility/2006">
              <mc:Choice xmlns:v="urn:schemas-microsoft-com:vml" Requires="v">
                <p:oleObj spid="_x0000_s14479" name="Equation" r:id="rId7" imgW="596900" imgH="254000" progId="Equation.3">
                  <p:embed/>
                </p:oleObj>
              </mc:Choice>
              <mc:Fallback>
                <p:oleObj name="Equation" r:id="rId7" imgW="596900" imgH="254000" progId="Equation.3">
                  <p:embed/>
                  <p:pic>
                    <p:nvPicPr>
                      <p:cNvPr id="0" name=""/>
                      <p:cNvPicPr/>
                      <p:nvPr/>
                    </p:nvPicPr>
                    <p:blipFill>
                      <a:blip r:embed="rId8"/>
                      <a:stretch>
                        <a:fillRect/>
                      </a:stretch>
                    </p:blipFill>
                    <p:spPr>
                      <a:xfrm>
                        <a:off x="6310313" y="5199063"/>
                        <a:ext cx="876300" cy="373062"/>
                      </a:xfrm>
                      <a:prstGeom prst="rect">
                        <a:avLst/>
                      </a:prstGeom>
                    </p:spPr>
                  </p:pic>
                </p:oleObj>
              </mc:Fallback>
            </mc:AlternateContent>
          </a:graphicData>
        </a:graphic>
      </p:graphicFrame>
      <p:sp>
        <p:nvSpPr>
          <p:cNvPr id="9" name="Rectangle 8"/>
          <p:cNvSpPr/>
          <p:nvPr/>
        </p:nvSpPr>
        <p:spPr>
          <a:xfrm>
            <a:off x="82234" y="1371528"/>
            <a:ext cx="4472856" cy="4984822"/>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898243" y="2969324"/>
            <a:ext cx="1467068" cy="646331"/>
          </a:xfrm>
          <a:prstGeom prst="rect">
            <a:avLst/>
          </a:prstGeom>
          <a:noFill/>
        </p:spPr>
        <p:txBody>
          <a:bodyPr wrap="none" rtlCol="0">
            <a:spAutoFit/>
          </a:bodyPr>
          <a:lstStyle/>
          <a:p>
            <a:pPr algn="ctr"/>
            <a:r>
              <a:rPr lang="en-US" dirty="0" smtClean="0"/>
              <a:t>All the spaces</a:t>
            </a:r>
          </a:p>
          <a:p>
            <a:pPr algn="ctr"/>
            <a:r>
              <a:rPr lang="en-US" dirty="0"/>
              <a:t>a</a:t>
            </a:r>
            <a:r>
              <a:rPr lang="en-US" dirty="0" smtClean="0"/>
              <a:t>re filled!</a:t>
            </a:r>
            <a:endParaRPr lang="en-US" dirty="0"/>
          </a:p>
        </p:txBody>
      </p:sp>
      <p:sp>
        <p:nvSpPr>
          <p:cNvPr id="12" name="TextBox 11"/>
          <p:cNvSpPr txBox="1"/>
          <p:nvPr/>
        </p:nvSpPr>
        <p:spPr>
          <a:xfrm>
            <a:off x="118782" y="3023832"/>
            <a:ext cx="1610462" cy="646331"/>
          </a:xfrm>
          <a:prstGeom prst="rect">
            <a:avLst/>
          </a:prstGeom>
          <a:noFill/>
        </p:spPr>
        <p:txBody>
          <a:bodyPr wrap="none" rtlCol="0">
            <a:spAutoFit/>
          </a:bodyPr>
          <a:lstStyle/>
          <a:p>
            <a:pPr algn="ctr"/>
            <a:r>
              <a:rPr lang="en-US" dirty="0" smtClean="0"/>
              <a:t>Loosely packed</a:t>
            </a:r>
          </a:p>
          <a:p>
            <a:pPr algn="ctr"/>
            <a:r>
              <a:rPr lang="en-US" dirty="0" smtClean="0"/>
              <a:t>and “filled”</a:t>
            </a:r>
            <a:endParaRPr lang="en-US" dirty="0"/>
          </a:p>
        </p:txBody>
      </p:sp>
      <p:grpSp>
        <p:nvGrpSpPr>
          <p:cNvPr id="29" name="Group 28"/>
          <p:cNvGrpSpPr/>
          <p:nvPr/>
        </p:nvGrpSpPr>
        <p:grpSpPr>
          <a:xfrm>
            <a:off x="236032" y="1625131"/>
            <a:ext cx="1436752" cy="1344193"/>
            <a:chOff x="236032" y="1625131"/>
            <a:chExt cx="1436752" cy="1344193"/>
          </a:xfrm>
        </p:grpSpPr>
        <p:sp>
          <p:nvSpPr>
            <p:cNvPr id="11" name="Freeform 10"/>
            <p:cNvSpPr/>
            <p:nvPr/>
          </p:nvSpPr>
          <p:spPr>
            <a:xfrm>
              <a:off x="236032" y="1625131"/>
              <a:ext cx="1436752" cy="1344193"/>
            </a:xfrm>
            <a:custGeom>
              <a:avLst/>
              <a:gdLst>
                <a:gd name="connsiteX0" fmla="*/ 0 w 1516766"/>
                <a:gd name="connsiteY0" fmla="*/ 0 h 1379594"/>
                <a:gd name="connsiteX1" fmla="*/ 9137 w 1516766"/>
                <a:gd name="connsiteY1" fmla="*/ 1379594 h 1379594"/>
                <a:gd name="connsiteX2" fmla="*/ 1516766 w 1516766"/>
                <a:gd name="connsiteY2" fmla="*/ 1379594 h 1379594"/>
                <a:gd name="connsiteX3" fmla="*/ 1507629 w 1516766"/>
                <a:gd name="connsiteY3" fmla="*/ 18273 h 1379594"/>
              </a:gdLst>
              <a:ahLst/>
              <a:cxnLst>
                <a:cxn ang="0">
                  <a:pos x="connsiteX0" y="connsiteY0"/>
                </a:cxn>
                <a:cxn ang="0">
                  <a:pos x="connsiteX1" y="connsiteY1"/>
                </a:cxn>
                <a:cxn ang="0">
                  <a:pos x="connsiteX2" y="connsiteY2"/>
                </a:cxn>
                <a:cxn ang="0">
                  <a:pos x="connsiteX3" y="connsiteY3"/>
                </a:cxn>
              </a:cxnLst>
              <a:rect l="l" t="t" r="r" b="b"/>
              <a:pathLst>
                <a:path w="1516766" h="1379594">
                  <a:moveTo>
                    <a:pt x="0" y="0"/>
                  </a:moveTo>
                  <a:cubicBezTo>
                    <a:pt x="3046" y="459865"/>
                    <a:pt x="6091" y="919729"/>
                    <a:pt x="9137" y="1379594"/>
                  </a:cubicBezTo>
                  <a:lnTo>
                    <a:pt x="1516766" y="1379594"/>
                  </a:lnTo>
                  <a:cubicBezTo>
                    <a:pt x="1513720" y="925820"/>
                    <a:pt x="1510675" y="472047"/>
                    <a:pt x="1507629" y="1827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Oval 13"/>
            <p:cNvSpPr/>
            <p:nvPr/>
          </p:nvSpPr>
          <p:spPr>
            <a:xfrm>
              <a:off x="352814" y="2613318"/>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190551" y="2613318"/>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252817" y="2266109"/>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720010" y="2613318"/>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958904" y="2337143"/>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1303720" y="2266109"/>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608823" y="2266109"/>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418433" y="1946960"/>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1066879" y="1990273"/>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753575" y="1807242"/>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1302046" y="1718811"/>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251620" y="1625131"/>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4" name="Freeform 83"/>
          <p:cNvSpPr/>
          <p:nvPr/>
        </p:nvSpPr>
        <p:spPr>
          <a:xfrm>
            <a:off x="2928559" y="1680439"/>
            <a:ext cx="1436752" cy="1306816"/>
          </a:xfrm>
          <a:custGeom>
            <a:avLst/>
            <a:gdLst>
              <a:gd name="connsiteX0" fmla="*/ 0 w 1516766"/>
              <a:gd name="connsiteY0" fmla="*/ 0 h 1379594"/>
              <a:gd name="connsiteX1" fmla="*/ 9137 w 1516766"/>
              <a:gd name="connsiteY1" fmla="*/ 1379594 h 1379594"/>
              <a:gd name="connsiteX2" fmla="*/ 1516766 w 1516766"/>
              <a:gd name="connsiteY2" fmla="*/ 1379594 h 1379594"/>
              <a:gd name="connsiteX3" fmla="*/ 1507629 w 1516766"/>
              <a:gd name="connsiteY3" fmla="*/ 18273 h 1379594"/>
            </a:gdLst>
            <a:ahLst/>
            <a:cxnLst>
              <a:cxn ang="0">
                <a:pos x="connsiteX0" y="connsiteY0"/>
              </a:cxn>
              <a:cxn ang="0">
                <a:pos x="connsiteX1" y="connsiteY1"/>
              </a:cxn>
              <a:cxn ang="0">
                <a:pos x="connsiteX2" y="connsiteY2"/>
              </a:cxn>
              <a:cxn ang="0">
                <a:pos x="connsiteX3" y="connsiteY3"/>
              </a:cxn>
            </a:cxnLst>
            <a:rect l="l" t="t" r="r" b="b"/>
            <a:pathLst>
              <a:path w="1516766" h="1379594">
                <a:moveTo>
                  <a:pt x="0" y="0"/>
                </a:moveTo>
                <a:cubicBezTo>
                  <a:pt x="3046" y="459865"/>
                  <a:pt x="6091" y="919729"/>
                  <a:pt x="9137" y="1379594"/>
                </a:cubicBezTo>
                <a:lnTo>
                  <a:pt x="1516766" y="1379594"/>
                </a:lnTo>
                <a:cubicBezTo>
                  <a:pt x="1513720" y="925820"/>
                  <a:pt x="1510675" y="472047"/>
                  <a:pt x="1507629" y="18273"/>
                </a:cubicBezTo>
              </a:path>
            </a:pathLst>
          </a:custGeom>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5" name="Oval 84"/>
          <p:cNvSpPr/>
          <p:nvPr/>
        </p:nvSpPr>
        <p:spPr>
          <a:xfrm>
            <a:off x="2938689" y="2617696"/>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3294695" y="2617696"/>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3647704" y="2622454"/>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4003710" y="2622454"/>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3116692" y="2298234"/>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3469701" y="2302992"/>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3825707" y="2302992"/>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2947732" y="1992287"/>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303738" y="1992287"/>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3656747" y="1997045"/>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4012753" y="1997045"/>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3125735" y="1672825"/>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3478744" y="1677583"/>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3834750" y="1677583"/>
            <a:ext cx="356006" cy="356006"/>
          </a:xfrm>
          <a:prstGeom prst="ellipse">
            <a:avLst/>
          </a:prstGeom>
          <a:solidFill>
            <a:srgbClr val="FF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articles_in_box.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810" y="3996407"/>
            <a:ext cx="2604899" cy="2283628"/>
          </a:xfrm>
          <a:prstGeom prst="rect">
            <a:avLst/>
          </a:prstGeom>
        </p:spPr>
      </p:pic>
      <p:sp>
        <p:nvSpPr>
          <p:cNvPr id="24" name="TextBox 23"/>
          <p:cNvSpPr txBox="1"/>
          <p:nvPr/>
        </p:nvSpPr>
        <p:spPr>
          <a:xfrm>
            <a:off x="3050257" y="5803059"/>
            <a:ext cx="1292942" cy="276999"/>
          </a:xfrm>
          <a:prstGeom prst="rect">
            <a:avLst/>
          </a:prstGeom>
          <a:noFill/>
        </p:spPr>
        <p:txBody>
          <a:bodyPr wrap="none" rtlCol="0">
            <a:spAutoFit/>
          </a:bodyPr>
          <a:lstStyle/>
          <a:p>
            <a:r>
              <a:rPr lang="en-US" sz="1200" i="1" dirty="0" smtClean="0"/>
              <a:t>Credit: Wikipedia</a:t>
            </a:r>
            <a:endParaRPr lang="en-US" sz="1200" i="1" dirty="0"/>
          </a:p>
        </p:txBody>
      </p:sp>
      <p:grpSp>
        <p:nvGrpSpPr>
          <p:cNvPr id="53" name="Group 52"/>
          <p:cNvGrpSpPr/>
          <p:nvPr/>
        </p:nvGrpSpPr>
        <p:grpSpPr>
          <a:xfrm>
            <a:off x="7443693" y="0"/>
            <a:ext cx="1700307" cy="1261896"/>
            <a:chOff x="7443693" y="0"/>
            <a:chExt cx="1700307" cy="1261896"/>
          </a:xfrm>
        </p:grpSpPr>
        <p:sp>
          <p:nvSpPr>
            <p:cNvPr id="54" name="Rectangle 53"/>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Arrow Connector 59"/>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8100676" y="3348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048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34" y="1454024"/>
            <a:ext cx="3992934" cy="5032816"/>
          </a:xfrm>
        </p:spPr>
        <p:txBody>
          <a:bodyPr>
            <a:normAutofit/>
          </a:bodyPr>
          <a:lstStyle/>
          <a:p>
            <a:r>
              <a:rPr lang="en-US" sz="2300" dirty="0" smtClean="0"/>
              <a:t>H shell fusion dumps He on inert core</a:t>
            </a:r>
          </a:p>
          <a:p>
            <a:r>
              <a:rPr lang="en-US" sz="2300" dirty="0" smtClean="0"/>
              <a:t>Core He contracts to isothermal, electron-degenerate core; slows contraction</a:t>
            </a:r>
          </a:p>
          <a:p>
            <a:r>
              <a:rPr lang="en-US" sz="2300" dirty="0" smtClean="0"/>
              <a:t>Degenerate He core heats up as slow contraction continues; envelope expands</a:t>
            </a:r>
          </a:p>
          <a:p>
            <a:r>
              <a:rPr lang="en-US" sz="2300" dirty="0" smtClean="0"/>
              <a:t>When </a:t>
            </a:r>
            <a:r>
              <a:rPr lang="en-US" sz="2300" dirty="0" err="1" smtClean="0"/>
              <a:t>T</a:t>
            </a:r>
            <a:r>
              <a:rPr lang="en-US" sz="2300" baseline="-25000" dirty="0" err="1" smtClean="0"/>
              <a:t>c</a:t>
            </a:r>
            <a:r>
              <a:rPr lang="en-US" sz="2300" dirty="0" smtClean="0"/>
              <a:t> reaches 10</a:t>
            </a:r>
            <a:r>
              <a:rPr lang="en-US" sz="2300" baseline="30000" dirty="0" smtClean="0"/>
              <a:t>8</a:t>
            </a:r>
            <a:r>
              <a:rPr lang="en-US" sz="2300" dirty="0" smtClean="0"/>
              <a:t>K (~0.5 M</a:t>
            </a:r>
            <a:r>
              <a:rPr lang="en-US" sz="2300" baseline="-25000" dirty="0" smtClean="0"/>
              <a:t>⊙</a:t>
            </a:r>
            <a:r>
              <a:rPr lang="en-US" sz="2300" dirty="0" smtClean="0"/>
              <a:t>), He fusion ignites in flash; at tip of RGB</a:t>
            </a:r>
            <a:endParaRPr lang="en-US" sz="23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20</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6" name="Title 1"/>
          <p:cNvSpPr>
            <a:spLocks noGrp="1"/>
          </p:cNvSpPr>
          <p:nvPr>
            <p:ph type="title"/>
          </p:nvPr>
        </p:nvSpPr>
        <p:spPr>
          <a:xfrm>
            <a:off x="457200" y="183278"/>
            <a:ext cx="8229600" cy="1143000"/>
          </a:xfrm>
        </p:spPr>
        <p:txBody>
          <a:bodyPr>
            <a:normAutofit fontScale="90000"/>
          </a:bodyPr>
          <a:lstStyle/>
          <a:p>
            <a:r>
              <a:rPr lang="en-US" dirty="0" smtClean="0">
                <a:solidFill>
                  <a:srgbClr val="FF0000"/>
                </a:solidFill>
              </a:rPr>
              <a:t>Low</a:t>
            </a:r>
            <a:r>
              <a:rPr lang="en-US" dirty="0" smtClean="0"/>
              <a:t>-mass Star </a:t>
            </a:r>
            <a:br>
              <a:rPr lang="en-US" dirty="0" smtClean="0"/>
            </a:br>
            <a:r>
              <a:rPr lang="en-US" dirty="0" smtClean="0"/>
              <a:t>Evolution: RGBs</a:t>
            </a:r>
            <a:endParaRPr lang="en-US" dirty="0"/>
          </a:p>
        </p:txBody>
      </p:sp>
      <p:grpSp>
        <p:nvGrpSpPr>
          <p:cNvPr id="43" name="Group 42"/>
          <p:cNvGrpSpPr/>
          <p:nvPr/>
        </p:nvGrpSpPr>
        <p:grpSpPr>
          <a:xfrm>
            <a:off x="4333753" y="1561877"/>
            <a:ext cx="4742259" cy="4705326"/>
            <a:chOff x="4188384" y="1417639"/>
            <a:chExt cx="4887629" cy="4849564"/>
          </a:xfrm>
        </p:grpSpPr>
        <p:grpSp>
          <p:nvGrpSpPr>
            <p:cNvPr id="17" name="Group 16"/>
            <p:cNvGrpSpPr/>
            <p:nvPr/>
          </p:nvGrpSpPr>
          <p:grpSpPr>
            <a:xfrm>
              <a:off x="4188384" y="1417639"/>
              <a:ext cx="4887629" cy="4849564"/>
              <a:chOff x="4188384" y="1417639"/>
              <a:chExt cx="4887629" cy="4849564"/>
            </a:xfrm>
          </p:grpSpPr>
          <p:sp>
            <p:nvSpPr>
              <p:cNvPr id="18" name="TextBox 17"/>
              <p:cNvSpPr txBox="1"/>
              <p:nvPr/>
            </p:nvSpPr>
            <p:spPr>
              <a:xfrm rot="16200000">
                <a:off x="2759611" y="3565428"/>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19" name="TextBox 18"/>
              <p:cNvSpPr txBox="1"/>
              <p:nvPr/>
            </p:nvSpPr>
            <p:spPr>
              <a:xfrm>
                <a:off x="5438120" y="5767551"/>
                <a:ext cx="2370056" cy="367517"/>
              </a:xfrm>
              <a:prstGeom prst="rect">
                <a:avLst/>
              </a:prstGeom>
              <a:noFill/>
            </p:spPr>
            <p:txBody>
              <a:bodyPr wrap="none" rtlCol="0">
                <a:spAutoFit/>
              </a:bodyPr>
              <a:lstStyle/>
              <a:p>
                <a:r>
                  <a:rPr lang="en-US" dirty="0" smtClean="0"/>
                  <a:t>Increasing Temperature (Kelvin)</a:t>
                </a:r>
                <a:endParaRPr lang="en-US" dirty="0"/>
              </a:p>
            </p:txBody>
          </p:sp>
          <p:sp>
            <p:nvSpPr>
              <p:cNvPr id="20" name="Rectangle 19"/>
              <p:cNvSpPr/>
              <p:nvPr/>
            </p:nvSpPr>
            <p:spPr>
              <a:xfrm>
                <a:off x="4188384" y="1417639"/>
                <a:ext cx="4887629" cy="48495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4690759" y="1535094"/>
                <a:ext cx="4297329" cy="4114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4584655" y="2015281"/>
                <a:ext cx="0" cy="33751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4932555" y="5796939"/>
                <a:ext cx="37258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rot="17972829">
                <a:off x="6602732" y="1909353"/>
                <a:ext cx="367342" cy="3754084"/>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rot="19796515">
                <a:off x="7222957" y="3654963"/>
                <a:ext cx="543444" cy="244719"/>
              </a:xfrm>
              <a:prstGeom prst="rect">
                <a:avLst/>
              </a:prstGeom>
              <a:gradFill flip="none" rotWithShape="1">
                <a:gsLst>
                  <a:gs pos="33000">
                    <a:srgbClr val="FFFF00"/>
                  </a:gs>
                  <a:gs pos="100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26" name="TextBox 25"/>
              <p:cNvSpPr txBox="1"/>
              <p:nvPr/>
            </p:nvSpPr>
            <p:spPr>
              <a:xfrm rot="16200000">
                <a:off x="2665900" y="3503016"/>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27" name="TextBox 26"/>
              <p:cNvSpPr txBox="1"/>
              <p:nvPr/>
            </p:nvSpPr>
            <p:spPr>
              <a:xfrm>
                <a:off x="5438120" y="5736345"/>
                <a:ext cx="2370056" cy="367517"/>
              </a:xfrm>
              <a:prstGeom prst="rect">
                <a:avLst/>
              </a:prstGeom>
              <a:noFill/>
            </p:spPr>
            <p:txBody>
              <a:bodyPr wrap="none" rtlCol="0">
                <a:spAutoFit/>
              </a:bodyPr>
              <a:lstStyle/>
              <a:p>
                <a:r>
                  <a:rPr lang="en-US" dirty="0" smtClean="0"/>
                  <a:t>Increasing Temperature (Kelvin)</a:t>
                </a:r>
                <a:endParaRPr lang="en-US" dirty="0"/>
              </a:p>
            </p:txBody>
          </p:sp>
        </p:grpSp>
        <p:sp>
          <p:nvSpPr>
            <p:cNvPr id="28" name="Rectangle 27"/>
            <p:cNvSpPr/>
            <p:nvPr/>
          </p:nvSpPr>
          <p:spPr>
            <a:xfrm rot="17428644">
              <a:off x="7315079" y="3104247"/>
              <a:ext cx="1156827" cy="16779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RGB</a:t>
              </a:r>
              <a:endParaRPr lang="en-US" sz="1200" dirty="0"/>
            </a:p>
          </p:txBody>
        </p:sp>
        <p:sp>
          <p:nvSpPr>
            <p:cNvPr id="29" name="Sun 28"/>
            <p:cNvSpPr/>
            <p:nvPr/>
          </p:nvSpPr>
          <p:spPr>
            <a:xfrm>
              <a:off x="7946880" y="2369863"/>
              <a:ext cx="363772" cy="367647"/>
            </a:xfrm>
            <a:prstGeom prst="sun">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a:off x="7808176" y="2256687"/>
              <a:ext cx="138704" cy="1918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7309901" y="1896491"/>
              <a:ext cx="928459" cy="369332"/>
            </a:xfrm>
            <a:prstGeom prst="rect">
              <a:avLst/>
            </a:prstGeom>
            <a:noFill/>
          </p:spPr>
          <p:txBody>
            <a:bodyPr wrap="none" rtlCol="0">
              <a:spAutoFit/>
            </a:bodyPr>
            <a:lstStyle/>
            <a:p>
              <a:r>
                <a:rPr lang="en-US" dirty="0" smtClean="0"/>
                <a:t>Tip RGB</a:t>
              </a:r>
              <a:endParaRPr lang="en-US" dirty="0"/>
            </a:p>
          </p:txBody>
        </p:sp>
      </p:grpSp>
      <p:grpSp>
        <p:nvGrpSpPr>
          <p:cNvPr id="33" name="Group 32"/>
          <p:cNvGrpSpPr/>
          <p:nvPr/>
        </p:nvGrpSpPr>
        <p:grpSpPr>
          <a:xfrm>
            <a:off x="7443693" y="0"/>
            <a:ext cx="1700307" cy="1261896"/>
            <a:chOff x="7443693" y="0"/>
            <a:chExt cx="1700307" cy="1261896"/>
          </a:xfrm>
        </p:grpSpPr>
        <p:sp>
          <p:nvSpPr>
            <p:cNvPr id="44" name="Rectangle 43"/>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Arrow Connector 45"/>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8100676" y="3348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34" y="1600199"/>
            <a:ext cx="3992934" cy="5121275"/>
          </a:xfrm>
        </p:spPr>
        <p:txBody>
          <a:bodyPr>
            <a:normAutofit/>
          </a:bodyPr>
          <a:lstStyle/>
          <a:p>
            <a:r>
              <a:rPr lang="en-US" sz="2300" dirty="0" smtClean="0"/>
              <a:t>H shell fusion dumps He on inert core</a:t>
            </a:r>
          </a:p>
          <a:p>
            <a:r>
              <a:rPr lang="en-US" sz="2300" dirty="0" smtClean="0"/>
              <a:t>Core He contracts and heats as mass dumps on</a:t>
            </a:r>
          </a:p>
          <a:p>
            <a:r>
              <a:rPr lang="en-US" sz="2300" dirty="0" smtClean="0"/>
              <a:t>Shell temp grows as core contracts; CNO cycle takes over and grows at huge rate do to T</a:t>
            </a:r>
            <a:r>
              <a:rPr lang="en-US" sz="2300" baseline="30000" dirty="0" smtClean="0"/>
              <a:t>17 </a:t>
            </a:r>
            <a:r>
              <a:rPr lang="en-US" sz="2300" dirty="0" smtClean="0"/>
              <a:t>dependence</a:t>
            </a:r>
          </a:p>
          <a:p>
            <a:r>
              <a:rPr lang="en-US" sz="2300" dirty="0" smtClean="0"/>
              <a:t>envelope expands as shell fusion intensifies </a:t>
            </a:r>
          </a:p>
          <a:p>
            <a:r>
              <a:rPr lang="en-US" sz="2300" dirty="0" smtClean="0"/>
              <a:t>At </a:t>
            </a:r>
            <a:r>
              <a:rPr lang="en-US" sz="2300" dirty="0" err="1" smtClean="0"/>
              <a:t>T</a:t>
            </a:r>
            <a:r>
              <a:rPr lang="en-US" sz="2300" baseline="-25000" dirty="0" err="1" smtClean="0"/>
              <a:t>c</a:t>
            </a:r>
            <a:r>
              <a:rPr lang="en-US" sz="2300" baseline="-25000" dirty="0" smtClean="0"/>
              <a:t> </a:t>
            </a:r>
            <a:r>
              <a:rPr lang="en-US" sz="2300" dirty="0" smtClean="0"/>
              <a:t>~ 10</a:t>
            </a:r>
            <a:r>
              <a:rPr lang="en-US" sz="2300" baseline="30000" dirty="0" smtClean="0"/>
              <a:t>8</a:t>
            </a:r>
            <a:r>
              <a:rPr lang="en-US" sz="2300" dirty="0" smtClean="0"/>
              <a:t>K,</a:t>
            </a:r>
            <a:r>
              <a:rPr lang="en-US" sz="2300" baseline="-25000" dirty="0" smtClean="0"/>
              <a:t> </a:t>
            </a:r>
            <a:r>
              <a:rPr lang="en-US" sz="2300" dirty="0" smtClean="0"/>
              <a:t>He quietly ignites in core</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21</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6" name="Title 1"/>
          <p:cNvSpPr>
            <a:spLocks noGrp="1"/>
          </p:cNvSpPr>
          <p:nvPr>
            <p:ph type="title"/>
          </p:nvPr>
        </p:nvSpPr>
        <p:spPr/>
        <p:txBody>
          <a:bodyPr>
            <a:normAutofit fontScale="90000"/>
          </a:bodyPr>
          <a:lstStyle/>
          <a:p>
            <a:r>
              <a:rPr lang="en-US" dirty="0" smtClean="0">
                <a:solidFill>
                  <a:srgbClr val="FF6600"/>
                </a:solidFill>
              </a:rPr>
              <a:t>Intermediate</a:t>
            </a:r>
            <a:r>
              <a:rPr lang="en-US" dirty="0" smtClean="0"/>
              <a:t>-mass </a:t>
            </a:r>
            <a:br>
              <a:rPr lang="en-US" dirty="0" smtClean="0"/>
            </a:br>
            <a:r>
              <a:rPr lang="en-US" dirty="0" smtClean="0"/>
              <a:t>Star Evolution: RGBs</a:t>
            </a:r>
            <a:endParaRPr lang="en-US" dirty="0"/>
          </a:p>
        </p:txBody>
      </p:sp>
      <p:grpSp>
        <p:nvGrpSpPr>
          <p:cNvPr id="90" name="Group 89"/>
          <p:cNvGrpSpPr/>
          <p:nvPr/>
        </p:nvGrpSpPr>
        <p:grpSpPr>
          <a:xfrm>
            <a:off x="4333753" y="1561877"/>
            <a:ext cx="4742259" cy="4705326"/>
            <a:chOff x="4188384" y="1417639"/>
            <a:chExt cx="4887629" cy="4849564"/>
          </a:xfrm>
        </p:grpSpPr>
        <p:grpSp>
          <p:nvGrpSpPr>
            <p:cNvPr id="91" name="Group 90"/>
            <p:cNvGrpSpPr/>
            <p:nvPr/>
          </p:nvGrpSpPr>
          <p:grpSpPr>
            <a:xfrm>
              <a:off x="4188384" y="1417639"/>
              <a:ext cx="4887629" cy="4849564"/>
              <a:chOff x="4188384" y="1417639"/>
              <a:chExt cx="4887629" cy="4849564"/>
            </a:xfrm>
          </p:grpSpPr>
          <p:sp>
            <p:nvSpPr>
              <p:cNvPr id="96" name="TextBox 95"/>
              <p:cNvSpPr txBox="1"/>
              <p:nvPr/>
            </p:nvSpPr>
            <p:spPr>
              <a:xfrm rot="16200000">
                <a:off x="2759611" y="3565428"/>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97" name="TextBox 96"/>
              <p:cNvSpPr txBox="1"/>
              <p:nvPr/>
            </p:nvSpPr>
            <p:spPr>
              <a:xfrm>
                <a:off x="5438120" y="5767551"/>
                <a:ext cx="2370056" cy="367517"/>
              </a:xfrm>
              <a:prstGeom prst="rect">
                <a:avLst/>
              </a:prstGeom>
              <a:noFill/>
            </p:spPr>
            <p:txBody>
              <a:bodyPr wrap="none" rtlCol="0">
                <a:spAutoFit/>
              </a:bodyPr>
              <a:lstStyle/>
              <a:p>
                <a:r>
                  <a:rPr lang="en-US" dirty="0" smtClean="0"/>
                  <a:t>Increasing Temperature (Kelvin)</a:t>
                </a:r>
                <a:endParaRPr lang="en-US" dirty="0"/>
              </a:p>
            </p:txBody>
          </p:sp>
          <p:sp>
            <p:nvSpPr>
              <p:cNvPr id="98" name="Rectangle 97"/>
              <p:cNvSpPr/>
              <p:nvPr/>
            </p:nvSpPr>
            <p:spPr>
              <a:xfrm>
                <a:off x="4188384" y="1417639"/>
                <a:ext cx="4887629" cy="48495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4690759" y="1535094"/>
                <a:ext cx="4297329" cy="4114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0" name="Straight Arrow Connector 99"/>
              <p:cNvCxnSpPr/>
              <p:nvPr/>
            </p:nvCxnSpPr>
            <p:spPr>
              <a:xfrm flipV="1">
                <a:off x="4584655" y="2015281"/>
                <a:ext cx="0" cy="33751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a:off x="4932555" y="5796939"/>
                <a:ext cx="37258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rot="17972829">
                <a:off x="6602732" y="1909353"/>
                <a:ext cx="367342" cy="3754084"/>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p:cNvSpPr/>
              <p:nvPr/>
            </p:nvSpPr>
            <p:spPr>
              <a:xfrm rot="19796515">
                <a:off x="7222957" y="3654963"/>
                <a:ext cx="543444" cy="244719"/>
              </a:xfrm>
              <a:prstGeom prst="rect">
                <a:avLst/>
              </a:prstGeom>
              <a:gradFill flip="none" rotWithShape="1">
                <a:gsLst>
                  <a:gs pos="33000">
                    <a:srgbClr val="FFFF00"/>
                  </a:gs>
                  <a:gs pos="100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104" name="TextBox 103"/>
              <p:cNvSpPr txBox="1"/>
              <p:nvPr/>
            </p:nvSpPr>
            <p:spPr>
              <a:xfrm rot="16200000">
                <a:off x="2665900" y="3503016"/>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105" name="TextBox 104"/>
              <p:cNvSpPr txBox="1"/>
              <p:nvPr/>
            </p:nvSpPr>
            <p:spPr>
              <a:xfrm>
                <a:off x="5438120" y="5736345"/>
                <a:ext cx="2370056" cy="367517"/>
              </a:xfrm>
              <a:prstGeom prst="rect">
                <a:avLst/>
              </a:prstGeom>
              <a:noFill/>
            </p:spPr>
            <p:txBody>
              <a:bodyPr wrap="none" rtlCol="0">
                <a:spAutoFit/>
              </a:bodyPr>
              <a:lstStyle/>
              <a:p>
                <a:r>
                  <a:rPr lang="en-US" dirty="0" smtClean="0"/>
                  <a:t>Increasing Temperature (Kelvin)</a:t>
                </a:r>
                <a:endParaRPr lang="en-US" dirty="0"/>
              </a:p>
            </p:txBody>
          </p:sp>
        </p:grpSp>
        <p:sp>
          <p:nvSpPr>
            <p:cNvPr id="92" name="Rectangle 91"/>
            <p:cNvSpPr/>
            <p:nvPr/>
          </p:nvSpPr>
          <p:spPr>
            <a:xfrm rot="17428644">
              <a:off x="7315079" y="3104247"/>
              <a:ext cx="1156827" cy="16779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RGB</a:t>
              </a:r>
              <a:endParaRPr lang="en-US" sz="1200" dirty="0"/>
            </a:p>
          </p:txBody>
        </p:sp>
        <p:sp>
          <p:nvSpPr>
            <p:cNvPr id="93" name="Sun 92"/>
            <p:cNvSpPr/>
            <p:nvPr/>
          </p:nvSpPr>
          <p:spPr>
            <a:xfrm>
              <a:off x="7946880" y="2369863"/>
              <a:ext cx="363772" cy="367647"/>
            </a:xfrm>
            <a:prstGeom prst="sun">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p:nvPr/>
          </p:nvCxnSpPr>
          <p:spPr>
            <a:xfrm>
              <a:off x="7808176" y="2256687"/>
              <a:ext cx="138704" cy="1918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7309901" y="1896491"/>
              <a:ext cx="928459" cy="369332"/>
            </a:xfrm>
            <a:prstGeom prst="rect">
              <a:avLst/>
            </a:prstGeom>
            <a:noFill/>
          </p:spPr>
          <p:txBody>
            <a:bodyPr wrap="none" rtlCol="0">
              <a:spAutoFit/>
            </a:bodyPr>
            <a:lstStyle/>
            <a:p>
              <a:r>
                <a:rPr lang="en-US" dirty="0" smtClean="0"/>
                <a:t>Tip RGB</a:t>
              </a:r>
              <a:endParaRPr lang="en-US" dirty="0"/>
            </a:p>
          </p:txBody>
        </p:sp>
      </p:grpSp>
      <p:grpSp>
        <p:nvGrpSpPr>
          <p:cNvPr id="32" name="Group 31"/>
          <p:cNvGrpSpPr/>
          <p:nvPr/>
        </p:nvGrpSpPr>
        <p:grpSpPr>
          <a:xfrm>
            <a:off x="7443693" y="0"/>
            <a:ext cx="1700307" cy="1261896"/>
            <a:chOff x="7443693" y="0"/>
            <a:chExt cx="1700307" cy="1261896"/>
          </a:xfrm>
        </p:grpSpPr>
        <p:sp>
          <p:nvSpPr>
            <p:cNvPr id="42" name="Rectangle 41"/>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8100676" y="3348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04964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rgbClr val="FF0000"/>
                </a:solidFill>
              </a:rPr>
              <a:t>Low</a:t>
            </a:r>
            <a:r>
              <a:rPr lang="en-US" dirty="0"/>
              <a:t>/</a:t>
            </a:r>
            <a:r>
              <a:rPr lang="en-US" dirty="0">
                <a:solidFill>
                  <a:srgbClr val="FF6600"/>
                </a:solidFill>
              </a:rPr>
              <a:t>Intermediate</a:t>
            </a:r>
            <a:r>
              <a:rPr lang="en-US" dirty="0"/>
              <a:t>-mass </a:t>
            </a:r>
            <a:br>
              <a:rPr lang="en-US" dirty="0"/>
            </a:br>
            <a:r>
              <a:rPr lang="en-US" dirty="0"/>
              <a:t>Star Evolution</a:t>
            </a:r>
          </a:p>
        </p:txBody>
      </p:sp>
      <p:sp>
        <p:nvSpPr>
          <p:cNvPr id="3" name="Content Placeholder 2"/>
          <p:cNvSpPr>
            <a:spLocks noGrp="1"/>
          </p:cNvSpPr>
          <p:nvPr>
            <p:ph idx="1"/>
          </p:nvPr>
        </p:nvSpPr>
        <p:spPr/>
        <p:txBody>
          <a:bodyPr/>
          <a:lstStyle/>
          <a:p>
            <a:pPr marL="0" indent="0" algn="ctr">
              <a:buNone/>
            </a:pPr>
            <a:r>
              <a:rPr lang="en-US" b="1" dirty="0" smtClean="0"/>
              <a:t>Triple-α Fusion (simplified)</a:t>
            </a:r>
            <a:endParaRPr lang="en-US" b="1"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22</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8" name="TextBox 87"/>
          <p:cNvSpPr txBox="1"/>
          <p:nvPr/>
        </p:nvSpPr>
        <p:spPr>
          <a:xfrm>
            <a:off x="-935704" y="2155789"/>
            <a:ext cx="184666" cy="369332"/>
          </a:xfrm>
          <a:prstGeom prst="rect">
            <a:avLst/>
          </a:prstGeom>
          <a:noFill/>
        </p:spPr>
        <p:txBody>
          <a:bodyPr wrap="none" rtlCol="0">
            <a:spAutoFit/>
          </a:bodyPr>
          <a:lstStyle/>
          <a:p>
            <a:endParaRPr lang="en-US"/>
          </a:p>
        </p:txBody>
      </p:sp>
      <p:sp>
        <p:nvSpPr>
          <p:cNvPr id="68" name="Rectangle 67"/>
          <p:cNvSpPr/>
          <p:nvPr/>
        </p:nvSpPr>
        <p:spPr>
          <a:xfrm>
            <a:off x="325392" y="218756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26" name="Group 125"/>
          <p:cNvGrpSpPr/>
          <p:nvPr/>
        </p:nvGrpSpPr>
        <p:grpSpPr>
          <a:xfrm>
            <a:off x="1847073" y="3542387"/>
            <a:ext cx="433387" cy="384366"/>
            <a:chOff x="4720024" y="4073732"/>
            <a:chExt cx="666791" cy="591370"/>
          </a:xfrm>
        </p:grpSpPr>
        <p:grpSp>
          <p:nvGrpSpPr>
            <p:cNvPr id="127" name="Group 126"/>
            <p:cNvGrpSpPr/>
            <p:nvPr/>
          </p:nvGrpSpPr>
          <p:grpSpPr>
            <a:xfrm>
              <a:off x="4720024" y="4073732"/>
              <a:ext cx="576549" cy="576549"/>
              <a:chOff x="3228875" y="3219963"/>
              <a:chExt cx="576549" cy="576549"/>
            </a:xfrm>
          </p:grpSpPr>
          <p:grpSp>
            <p:nvGrpSpPr>
              <p:cNvPr id="129" name="Group 128"/>
              <p:cNvGrpSpPr/>
              <p:nvPr/>
            </p:nvGrpSpPr>
            <p:grpSpPr>
              <a:xfrm>
                <a:off x="3228875" y="3226327"/>
                <a:ext cx="493004" cy="570185"/>
                <a:chOff x="1890136" y="2891099"/>
                <a:chExt cx="493004" cy="570185"/>
              </a:xfrm>
            </p:grpSpPr>
            <p:sp>
              <p:nvSpPr>
                <p:cNvPr id="131" name="Oval 13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32" name="Oval 13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30" name="Oval 12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28" name="Oval 127"/>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143" name="TextBox 142"/>
          <p:cNvSpPr txBox="1"/>
          <p:nvPr/>
        </p:nvSpPr>
        <p:spPr>
          <a:xfrm>
            <a:off x="1277161" y="3924656"/>
            <a:ext cx="521334" cy="369332"/>
          </a:xfrm>
          <a:prstGeom prst="rect">
            <a:avLst/>
          </a:prstGeom>
          <a:noFill/>
        </p:spPr>
        <p:txBody>
          <a:bodyPr wrap="none" rtlCol="0">
            <a:spAutoFit/>
          </a:bodyPr>
          <a:lstStyle/>
          <a:p>
            <a:r>
              <a:rPr lang="en-US" baseline="30000" dirty="0" smtClean="0"/>
              <a:t>4</a:t>
            </a:r>
            <a:r>
              <a:rPr lang="en-US" dirty="0" smtClean="0"/>
              <a:t>He</a:t>
            </a:r>
            <a:endParaRPr lang="en-US" dirty="0"/>
          </a:p>
        </p:txBody>
      </p:sp>
      <p:grpSp>
        <p:nvGrpSpPr>
          <p:cNvPr id="80" name="Group 79"/>
          <p:cNvGrpSpPr/>
          <p:nvPr/>
        </p:nvGrpSpPr>
        <p:grpSpPr>
          <a:xfrm>
            <a:off x="1847073" y="4380016"/>
            <a:ext cx="433387" cy="384366"/>
            <a:chOff x="4720024" y="4073732"/>
            <a:chExt cx="666791" cy="591370"/>
          </a:xfrm>
        </p:grpSpPr>
        <p:grpSp>
          <p:nvGrpSpPr>
            <p:cNvPr id="81" name="Group 80"/>
            <p:cNvGrpSpPr/>
            <p:nvPr/>
          </p:nvGrpSpPr>
          <p:grpSpPr>
            <a:xfrm>
              <a:off x="4720024" y="4073732"/>
              <a:ext cx="576549" cy="576549"/>
              <a:chOff x="3228875" y="3219963"/>
              <a:chExt cx="576549" cy="576549"/>
            </a:xfrm>
          </p:grpSpPr>
          <p:grpSp>
            <p:nvGrpSpPr>
              <p:cNvPr id="83" name="Group 82"/>
              <p:cNvGrpSpPr/>
              <p:nvPr/>
            </p:nvGrpSpPr>
            <p:grpSpPr>
              <a:xfrm>
                <a:off x="3228875" y="3226327"/>
                <a:ext cx="493004" cy="570185"/>
                <a:chOff x="1890136" y="2891099"/>
                <a:chExt cx="493004" cy="570185"/>
              </a:xfrm>
            </p:grpSpPr>
            <p:sp>
              <p:nvSpPr>
                <p:cNvPr id="86" name="Oval 85"/>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87" name="Oval 86"/>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85" name="Oval 84"/>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82" name="Oval 81"/>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cxnSp>
        <p:nvCxnSpPr>
          <p:cNvPr id="15" name="Straight Arrow Connector 14"/>
          <p:cNvCxnSpPr/>
          <p:nvPr/>
        </p:nvCxnSpPr>
        <p:spPr>
          <a:xfrm>
            <a:off x="2402135" y="3796345"/>
            <a:ext cx="740109" cy="30959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2402135" y="4229354"/>
            <a:ext cx="740109" cy="30959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3270164" y="4124212"/>
            <a:ext cx="83077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flipH="1">
            <a:off x="3270164" y="4221796"/>
            <a:ext cx="83077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4274225" y="3856338"/>
            <a:ext cx="627107" cy="6271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8</a:t>
            </a:r>
            <a:r>
              <a:rPr lang="en-US" sz="1400" b="1" dirty="0" smtClean="0">
                <a:solidFill>
                  <a:schemeClr val="tx1"/>
                </a:solidFill>
              </a:rPr>
              <a:t>Be</a:t>
            </a:r>
            <a:endParaRPr lang="en-US" sz="1400" b="1" dirty="0">
              <a:solidFill>
                <a:schemeClr val="tx1"/>
              </a:solidFill>
            </a:endParaRPr>
          </a:p>
        </p:txBody>
      </p:sp>
      <p:sp>
        <p:nvSpPr>
          <p:cNvPr id="18" name="TextBox 17"/>
          <p:cNvSpPr txBox="1"/>
          <p:nvPr/>
        </p:nvSpPr>
        <p:spPr>
          <a:xfrm>
            <a:off x="4014024" y="2969552"/>
            <a:ext cx="1072942" cy="923330"/>
          </a:xfrm>
          <a:prstGeom prst="rect">
            <a:avLst/>
          </a:prstGeom>
          <a:noFill/>
        </p:spPr>
        <p:txBody>
          <a:bodyPr wrap="none" rtlCol="0">
            <a:spAutoFit/>
          </a:bodyPr>
          <a:lstStyle/>
          <a:p>
            <a:pPr algn="ctr"/>
            <a:r>
              <a:rPr lang="en-US" dirty="0"/>
              <a:t>v</a:t>
            </a:r>
            <a:r>
              <a:rPr lang="en-US" dirty="0" smtClean="0"/>
              <a:t>ery </a:t>
            </a:r>
          </a:p>
          <a:p>
            <a:pPr algn="ctr"/>
            <a:r>
              <a:rPr lang="en-US" dirty="0"/>
              <a:t>u</a:t>
            </a:r>
            <a:r>
              <a:rPr lang="en-US" dirty="0" smtClean="0"/>
              <a:t>nstable</a:t>
            </a:r>
          </a:p>
          <a:p>
            <a:pPr algn="ctr"/>
            <a:r>
              <a:rPr lang="en-US" dirty="0" err="1" smtClean="0"/>
              <a:t>τ</a:t>
            </a:r>
            <a:r>
              <a:rPr lang="en-US" dirty="0" smtClean="0"/>
              <a:t> ~ 10</a:t>
            </a:r>
            <a:r>
              <a:rPr lang="en-US" baseline="30000" dirty="0" smtClean="0"/>
              <a:t>-16</a:t>
            </a:r>
            <a:r>
              <a:rPr lang="en-US" dirty="0" smtClean="0"/>
              <a:t> s</a:t>
            </a:r>
            <a:endParaRPr lang="en-US" dirty="0"/>
          </a:p>
        </p:txBody>
      </p:sp>
      <p:grpSp>
        <p:nvGrpSpPr>
          <p:cNvPr id="103" name="Group 102"/>
          <p:cNvGrpSpPr/>
          <p:nvPr/>
        </p:nvGrpSpPr>
        <p:grpSpPr>
          <a:xfrm>
            <a:off x="5147917" y="2971309"/>
            <a:ext cx="433387" cy="384366"/>
            <a:chOff x="4720024" y="4073732"/>
            <a:chExt cx="666791" cy="591370"/>
          </a:xfrm>
        </p:grpSpPr>
        <p:grpSp>
          <p:nvGrpSpPr>
            <p:cNvPr id="104" name="Group 103"/>
            <p:cNvGrpSpPr/>
            <p:nvPr/>
          </p:nvGrpSpPr>
          <p:grpSpPr>
            <a:xfrm>
              <a:off x="4720024" y="4073732"/>
              <a:ext cx="576549" cy="576549"/>
              <a:chOff x="3228875" y="3219963"/>
              <a:chExt cx="576549" cy="576549"/>
            </a:xfrm>
          </p:grpSpPr>
          <p:grpSp>
            <p:nvGrpSpPr>
              <p:cNvPr id="106" name="Group 105"/>
              <p:cNvGrpSpPr/>
              <p:nvPr/>
            </p:nvGrpSpPr>
            <p:grpSpPr>
              <a:xfrm>
                <a:off x="3228875" y="3226327"/>
                <a:ext cx="493004" cy="570185"/>
                <a:chOff x="1890136" y="2891099"/>
                <a:chExt cx="493004" cy="570185"/>
              </a:xfrm>
            </p:grpSpPr>
            <p:sp>
              <p:nvSpPr>
                <p:cNvPr id="108" name="Oval 107"/>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09" name="Oval 10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07" name="Oval 106"/>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5" name="Oval 104"/>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cxnSp>
        <p:nvCxnSpPr>
          <p:cNvPr id="112" name="Straight Arrow Connector 111"/>
          <p:cNvCxnSpPr/>
          <p:nvPr/>
        </p:nvCxnSpPr>
        <p:spPr>
          <a:xfrm>
            <a:off x="5581304" y="3438984"/>
            <a:ext cx="357293" cy="48776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4" name="Straight Arrow Connector 113"/>
          <p:cNvCxnSpPr/>
          <p:nvPr/>
        </p:nvCxnSpPr>
        <p:spPr>
          <a:xfrm>
            <a:off x="5023007" y="4185252"/>
            <a:ext cx="830776"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5938597" y="3878886"/>
            <a:ext cx="617863" cy="6045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aseline="30000" dirty="0"/>
              <a:t>12</a:t>
            </a:r>
            <a:r>
              <a:rPr lang="en-US" sz="1600" dirty="0" smtClean="0"/>
              <a:t>C</a:t>
            </a:r>
            <a:endParaRPr lang="en-US" sz="1600" dirty="0"/>
          </a:p>
        </p:txBody>
      </p:sp>
      <p:sp>
        <p:nvSpPr>
          <p:cNvPr id="118" name="Freeform 117"/>
          <p:cNvSpPr/>
          <p:nvPr/>
        </p:nvSpPr>
        <p:spPr>
          <a:xfrm rot="8530439">
            <a:off x="4819500" y="4483445"/>
            <a:ext cx="351387" cy="942827"/>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0" name="Freeform 119"/>
          <p:cNvSpPr/>
          <p:nvPr/>
        </p:nvSpPr>
        <p:spPr>
          <a:xfrm rot="8530439">
            <a:off x="6561763" y="4392844"/>
            <a:ext cx="351387" cy="942827"/>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1" name="Rectangle 120"/>
          <p:cNvSpPr/>
          <p:nvPr/>
        </p:nvSpPr>
        <p:spPr>
          <a:xfrm>
            <a:off x="5359113" y="5049306"/>
            <a:ext cx="287684" cy="369332"/>
          </a:xfrm>
          <a:prstGeom prst="rect">
            <a:avLst/>
          </a:prstGeom>
        </p:spPr>
        <p:txBody>
          <a:bodyPr wrap="none">
            <a:spAutoFit/>
          </a:bodyPr>
          <a:lstStyle/>
          <a:p>
            <a:r>
              <a:rPr lang="el-GR" dirty="0"/>
              <a:t>γ</a:t>
            </a:r>
            <a:endParaRPr lang="en-US" dirty="0"/>
          </a:p>
        </p:txBody>
      </p:sp>
      <p:sp>
        <p:nvSpPr>
          <p:cNvPr id="123" name="Rectangle 122"/>
          <p:cNvSpPr/>
          <p:nvPr/>
        </p:nvSpPr>
        <p:spPr>
          <a:xfrm>
            <a:off x="7096351" y="4963871"/>
            <a:ext cx="287684" cy="369332"/>
          </a:xfrm>
          <a:prstGeom prst="rect">
            <a:avLst/>
          </a:prstGeom>
        </p:spPr>
        <p:txBody>
          <a:bodyPr wrap="none">
            <a:spAutoFit/>
          </a:bodyPr>
          <a:lstStyle/>
          <a:p>
            <a:r>
              <a:rPr lang="el-GR" dirty="0"/>
              <a:t>γ</a:t>
            </a:r>
            <a:endParaRPr lang="en-US" dirty="0"/>
          </a:p>
        </p:txBody>
      </p:sp>
      <p:grpSp>
        <p:nvGrpSpPr>
          <p:cNvPr id="53" name="Group 52"/>
          <p:cNvGrpSpPr/>
          <p:nvPr/>
        </p:nvGrpSpPr>
        <p:grpSpPr>
          <a:xfrm>
            <a:off x="7443693" y="0"/>
            <a:ext cx="1700307" cy="1261896"/>
            <a:chOff x="7443693" y="0"/>
            <a:chExt cx="1700307" cy="1261896"/>
          </a:xfrm>
        </p:grpSpPr>
        <p:sp>
          <p:nvSpPr>
            <p:cNvPr id="54" name="Rectangle 53"/>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Arrow Connector 55"/>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8100676" y="3348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02011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02" grpId="0" animBg="1"/>
      <p:bldP spid="18" grpId="0"/>
      <p:bldP spid="117" grpId="0" animBg="1"/>
      <p:bldP spid="118" grpId="0" animBg="1"/>
      <p:bldP spid="120" grpId="0" animBg="1"/>
      <p:bldP spid="121" grpId="0"/>
      <p:bldP spid="1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57263" y="1408971"/>
            <a:ext cx="4556150" cy="4803772"/>
          </a:xfrm>
        </p:spPr>
        <p:txBody>
          <a:bodyPr>
            <a:normAutofit/>
          </a:bodyPr>
          <a:lstStyle/>
          <a:p>
            <a:pPr marL="0" indent="0" algn="ctr">
              <a:buNone/>
            </a:pPr>
            <a:r>
              <a:rPr lang="en-US" sz="2500" b="1" dirty="0" smtClean="0"/>
              <a:t>Horizontal Branch Stars</a:t>
            </a:r>
          </a:p>
          <a:p>
            <a:r>
              <a:rPr lang="en-US" sz="2500" dirty="0" smtClean="0"/>
              <a:t>He fusion by Triple-α in core; core expands</a:t>
            </a:r>
          </a:p>
          <a:p>
            <a:r>
              <a:rPr lang="en-US" sz="2500" dirty="0" smtClean="0"/>
              <a:t>Fusion in expanding core diminishes H shell fusion</a:t>
            </a:r>
          </a:p>
          <a:p>
            <a:r>
              <a:rPr lang="en-US" sz="2500" dirty="0" smtClean="0"/>
              <a:t>Less-intense fusion reduces envelope size</a:t>
            </a:r>
          </a:p>
          <a:p>
            <a:r>
              <a:rPr lang="en-US" sz="2500" dirty="0" err="1" smtClean="0"/>
              <a:t>T</a:t>
            </a:r>
            <a:r>
              <a:rPr lang="en-US" sz="2500" baseline="-25000" dirty="0" err="1" smtClean="0"/>
              <a:t>eff</a:t>
            </a:r>
            <a:r>
              <a:rPr lang="en-US" sz="2500" dirty="0" smtClean="0"/>
              <a:t> varies widely with progression of fusion</a:t>
            </a:r>
          </a:p>
          <a:p>
            <a:r>
              <a:rPr lang="en-US" sz="2500" dirty="0" smtClean="0"/>
              <a:t>Little if any convection</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23</a:t>
            </a:fld>
            <a:endParaRPr lang="en-US"/>
          </a:p>
        </p:txBody>
      </p:sp>
      <p:sp>
        <p:nvSpPr>
          <p:cNvPr id="6" name="Title 1"/>
          <p:cNvSpPr>
            <a:spLocks noGrp="1"/>
          </p:cNvSpPr>
          <p:nvPr>
            <p:ph type="title"/>
          </p:nvPr>
        </p:nvSpPr>
        <p:spPr>
          <a:xfrm>
            <a:off x="457200" y="0"/>
            <a:ext cx="8229600" cy="1417639"/>
          </a:xfrm>
        </p:spPr>
        <p:txBody>
          <a:bodyPr>
            <a:normAutofit fontScale="90000"/>
          </a:bodyPr>
          <a:lstStyle/>
          <a:p>
            <a:r>
              <a:rPr lang="en-US" dirty="0" smtClean="0">
                <a:solidFill>
                  <a:srgbClr val="FF0000"/>
                </a:solidFill>
              </a:rPr>
              <a:t>Low</a:t>
            </a:r>
            <a:r>
              <a:rPr lang="en-US" dirty="0" smtClean="0"/>
              <a:t>/</a:t>
            </a:r>
            <a:r>
              <a:rPr lang="en-US" dirty="0" smtClean="0">
                <a:solidFill>
                  <a:srgbClr val="FF6600"/>
                </a:solidFill>
              </a:rPr>
              <a:t>Intermediate</a:t>
            </a:r>
            <a:r>
              <a:rPr lang="en-US" dirty="0" smtClean="0"/>
              <a:t>-mass </a:t>
            </a:r>
            <a:br>
              <a:rPr lang="en-US" dirty="0" smtClean="0"/>
            </a:br>
            <a:r>
              <a:rPr lang="en-US" dirty="0" smtClean="0"/>
              <a:t>Star Evolution: HBs</a:t>
            </a:r>
            <a:endParaRPr lang="en-US" dirty="0"/>
          </a:p>
        </p:txBody>
      </p:sp>
      <p:pic>
        <p:nvPicPr>
          <p:cNvPr id="28" name="Picture 27"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10" name="Group 9"/>
          <p:cNvGrpSpPr/>
          <p:nvPr/>
        </p:nvGrpSpPr>
        <p:grpSpPr>
          <a:xfrm>
            <a:off x="7443693" y="0"/>
            <a:ext cx="1700307" cy="1261896"/>
            <a:chOff x="7443693" y="0"/>
            <a:chExt cx="1700307" cy="1261896"/>
          </a:xfrm>
        </p:grpSpPr>
        <p:sp>
          <p:nvSpPr>
            <p:cNvPr id="45" name="Rectangle 44"/>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rot="666253">
              <a:off x="8251433" y="348775"/>
              <a:ext cx="493406" cy="61646"/>
            </a:xfrm>
            <a:prstGeom prst="rect">
              <a:avLst/>
            </a:prstGeom>
            <a:gradFill flip="none" rotWithShape="1">
              <a:gsLst>
                <a:gs pos="0">
                  <a:srgbClr val="0000FF"/>
                </a:gs>
                <a:gs pos="100000">
                  <a:srgbClr val="FF0000"/>
                </a:gs>
                <a:gs pos="50000">
                  <a:srgbClr val="FFFF00"/>
                </a:gs>
              </a:gsLst>
              <a:lin ang="1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61" name="Rectangle 60"/>
            <p:cNvSpPr/>
            <p:nvPr/>
          </p:nvSpPr>
          <p:spPr>
            <a:xfrm>
              <a:off x="8100676" y="3348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10176" y="1515329"/>
            <a:ext cx="4398242" cy="4025562"/>
            <a:chOff x="110176" y="1515329"/>
            <a:chExt cx="4398242" cy="4025562"/>
          </a:xfrm>
        </p:grpSpPr>
        <p:sp>
          <p:nvSpPr>
            <p:cNvPr id="25" name="Rectangle 24"/>
            <p:cNvSpPr/>
            <p:nvPr/>
          </p:nvSpPr>
          <p:spPr>
            <a:xfrm>
              <a:off x="110176" y="1515329"/>
              <a:ext cx="4398242" cy="402556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97725" y="1719096"/>
              <a:ext cx="3654721" cy="3654721"/>
            </a:xfrm>
            <a:prstGeom prst="ellipse">
              <a:avLst/>
            </a:prstGeom>
            <a:gradFill flip="none" rotWithShape="1">
              <a:gsLst>
                <a:gs pos="0">
                  <a:srgbClr val="3366FF"/>
                </a:gs>
                <a:gs pos="100000">
                  <a:srgbClr val="FF2200"/>
                </a:gs>
              </a:gsLst>
              <a:lin ang="0" scaled="1"/>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608136" y="2854522"/>
              <a:ext cx="1435416" cy="1435416"/>
            </a:xfrm>
            <a:prstGeom prst="ellipse">
              <a:avLst/>
            </a:prstGeom>
            <a:gradFill flip="none" rotWithShape="1">
              <a:gsLst>
                <a:gs pos="0">
                  <a:srgbClr val="FF0000"/>
                </a:gs>
                <a:gs pos="100000">
                  <a:schemeClr val="bg1">
                    <a:lumMod val="75000"/>
                  </a:schemeClr>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761973" y="2991762"/>
              <a:ext cx="1128747" cy="1128747"/>
            </a:xfrm>
            <a:prstGeom prst="ellipse">
              <a:avLst/>
            </a:prstGeom>
            <a:gradFill flip="none" rotWithShape="1">
              <a:gsLst>
                <a:gs pos="0">
                  <a:schemeClr val="tx1"/>
                </a:gs>
                <a:gs pos="100000">
                  <a:schemeClr val="bg1">
                    <a:lumMod val="85000"/>
                  </a:schemeClr>
                </a:gs>
              </a:gsLst>
              <a:path path="circle">
                <a:fillToRect l="50000" t="50000" r="50000" b="50000"/>
              </a:path>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948778" y="3174507"/>
              <a:ext cx="768930" cy="768930"/>
            </a:xfrm>
            <a:prstGeom prst="ellipse">
              <a:avLst/>
            </a:prstGeom>
            <a:gradFill flip="none" rotWithShape="1">
              <a:gsLst>
                <a:gs pos="38000">
                  <a:srgbClr val="660066"/>
                </a:gs>
                <a:gs pos="100000">
                  <a:srgbClr val="FF0000"/>
                </a:gs>
              </a:gsLst>
              <a:path path="circle">
                <a:fillToRect l="50000" t="50000" r="50000" b="50000"/>
              </a:path>
              <a:tileRec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1941349" y="3213518"/>
              <a:ext cx="772567" cy="646331"/>
            </a:xfrm>
            <a:prstGeom prst="rect">
              <a:avLst/>
            </a:prstGeom>
            <a:noFill/>
          </p:spPr>
          <p:txBody>
            <a:bodyPr wrap="none" rtlCol="0">
              <a:spAutoFit/>
            </a:bodyPr>
            <a:lstStyle/>
            <a:p>
              <a:pPr algn="ctr"/>
              <a:r>
                <a:rPr lang="en-US" baseline="30000" dirty="0" smtClean="0">
                  <a:solidFill>
                    <a:schemeClr val="bg1"/>
                  </a:solidFill>
                </a:rPr>
                <a:t>4</a:t>
              </a:r>
              <a:r>
                <a:rPr lang="en-US" dirty="0" smtClean="0">
                  <a:solidFill>
                    <a:schemeClr val="bg1"/>
                  </a:solidFill>
                </a:rPr>
                <a:t>He to</a:t>
              </a:r>
            </a:p>
            <a:p>
              <a:pPr algn="ctr"/>
              <a:r>
                <a:rPr lang="en-US" baseline="30000" dirty="0" smtClean="0">
                  <a:solidFill>
                    <a:schemeClr val="bg1"/>
                  </a:solidFill>
                </a:rPr>
                <a:t>12</a:t>
              </a:r>
              <a:r>
                <a:rPr lang="en-US" dirty="0" smtClean="0">
                  <a:solidFill>
                    <a:schemeClr val="bg1"/>
                  </a:solidFill>
                </a:rPr>
                <a:t>C</a:t>
              </a:r>
              <a:endParaRPr lang="en-US" dirty="0">
                <a:solidFill>
                  <a:schemeClr val="bg1"/>
                </a:solidFill>
              </a:endParaRPr>
            </a:p>
          </p:txBody>
        </p:sp>
        <p:sp>
          <p:nvSpPr>
            <p:cNvPr id="43" name="TextBox 42"/>
            <p:cNvSpPr txBox="1"/>
            <p:nvPr/>
          </p:nvSpPr>
          <p:spPr>
            <a:xfrm rot="10800000">
              <a:off x="1683334" y="2927610"/>
              <a:ext cx="1386865" cy="1320808"/>
            </a:xfrm>
            <a:prstGeom prst="rect">
              <a:avLst/>
            </a:prstGeom>
            <a:noFill/>
          </p:spPr>
          <p:txBody>
            <a:bodyPr wrap="none" rtlCol="0">
              <a:prstTxWarp prst="textArchUp">
                <a:avLst>
                  <a:gd name="adj" fmla="val 20424975"/>
                </a:avLst>
              </a:prstTxWarp>
              <a:spAutoFit/>
            </a:bodyPr>
            <a:lstStyle/>
            <a:p>
              <a:r>
                <a:rPr lang="en-US" sz="1200" b="1" dirty="0" smtClean="0">
                  <a:solidFill>
                    <a:srgbClr val="FFFFFF"/>
                  </a:solidFill>
                </a:rPr>
                <a:t>Weaker H shell fusion</a:t>
              </a:r>
              <a:endParaRPr lang="en-US" sz="1200" b="1" dirty="0">
                <a:solidFill>
                  <a:srgbClr val="FFFFFF"/>
                </a:solidFill>
              </a:endParaRPr>
            </a:p>
          </p:txBody>
        </p:sp>
        <p:grpSp>
          <p:nvGrpSpPr>
            <p:cNvPr id="52" name="Group 51"/>
            <p:cNvGrpSpPr/>
            <p:nvPr/>
          </p:nvGrpSpPr>
          <p:grpSpPr>
            <a:xfrm>
              <a:off x="630865" y="1817050"/>
              <a:ext cx="3409758" cy="3461898"/>
              <a:chOff x="425116" y="1524571"/>
              <a:chExt cx="3814360" cy="3872687"/>
            </a:xfrm>
          </p:grpSpPr>
          <p:sp>
            <p:nvSpPr>
              <p:cNvPr id="48" name="Freeform 47"/>
              <p:cNvSpPr/>
              <p:nvPr/>
            </p:nvSpPr>
            <p:spPr>
              <a:xfrm>
                <a:off x="2203765" y="1524571"/>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flipH="1" flipV="1">
                <a:off x="2203765" y="4342555"/>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rot="16200000">
                <a:off x="755926" y="2928186"/>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flipH="1" flipV="1">
                <a:off x="3515583" y="2876440"/>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2" name="TextBox 61"/>
            <p:cNvSpPr txBox="1"/>
            <p:nvPr/>
          </p:nvSpPr>
          <p:spPr>
            <a:xfrm rot="10800000">
              <a:off x="1876517" y="3064874"/>
              <a:ext cx="1127620" cy="1073911"/>
            </a:xfrm>
            <a:prstGeom prst="rect">
              <a:avLst/>
            </a:prstGeom>
            <a:noFill/>
          </p:spPr>
          <p:txBody>
            <a:bodyPr wrap="none" rtlCol="0">
              <a:prstTxWarp prst="textArchUp">
                <a:avLst>
                  <a:gd name="adj" fmla="val 20424975"/>
                </a:avLst>
              </a:prstTxWarp>
              <a:spAutoFit/>
            </a:bodyPr>
            <a:lstStyle/>
            <a:p>
              <a:r>
                <a:rPr lang="en-US" sz="1200" b="1" dirty="0" smtClean="0">
                  <a:solidFill>
                    <a:srgbClr val="FFFFFF"/>
                  </a:solidFill>
                </a:rPr>
                <a:t>Inert He Shell</a:t>
              </a:r>
              <a:endParaRPr lang="en-US" sz="1200" b="1" dirty="0">
                <a:solidFill>
                  <a:srgbClr val="FFFFFF"/>
                </a:solidFill>
              </a:endParaRPr>
            </a:p>
          </p:txBody>
        </p:sp>
      </p:grpSp>
    </p:spTree>
    <p:extLst>
      <p:ext uri="{BB962C8B-B14F-4D97-AF65-F5344CB8AC3E}">
        <p14:creationId xmlns:p14="http://schemas.microsoft.com/office/powerpoint/2010/main" val="35240393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34" y="1600199"/>
            <a:ext cx="3992934" cy="5121275"/>
          </a:xfrm>
        </p:spPr>
        <p:txBody>
          <a:bodyPr>
            <a:normAutofit/>
          </a:bodyPr>
          <a:lstStyle/>
          <a:p>
            <a:r>
              <a:rPr lang="en-US" sz="2300" dirty="0" smtClean="0"/>
              <a:t>As core expands from fusion it cools; envelope contracts</a:t>
            </a:r>
          </a:p>
          <a:p>
            <a:r>
              <a:rPr lang="en-US" sz="2300" dirty="0" smtClean="0"/>
              <a:t> Contracting envelope causes </a:t>
            </a:r>
            <a:r>
              <a:rPr lang="en-US" sz="2300" dirty="0" err="1" smtClean="0"/>
              <a:t>T</a:t>
            </a:r>
            <a:r>
              <a:rPr lang="en-US" sz="2300" baseline="-25000" dirty="0" err="1" smtClean="0"/>
              <a:t>eff</a:t>
            </a:r>
            <a:r>
              <a:rPr lang="en-US" sz="2300" dirty="0" smtClean="0"/>
              <a:t> to rise, changing color of star; also dimmer</a:t>
            </a:r>
          </a:p>
          <a:p>
            <a:r>
              <a:rPr lang="en-US" sz="2300" dirty="0" smtClean="0"/>
              <a:t>Higher initial M</a:t>
            </a:r>
            <a:r>
              <a:rPr lang="en-US" sz="2300" baseline="-25000" dirty="0" smtClean="0"/>
              <a:t>*</a:t>
            </a:r>
            <a:r>
              <a:rPr lang="en-US" sz="2300" dirty="0" smtClean="0"/>
              <a:t>, redder star (larger envelope)</a:t>
            </a:r>
          </a:p>
          <a:p>
            <a:r>
              <a:rPr lang="en-US" sz="2300" dirty="0" smtClean="0"/>
              <a:t>As HB phase continues, core fuses He + C into O</a:t>
            </a:r>
          </a:p>
          <a:p>
            <a:r>
              <a:rPr lang="en-US" sz="2300" dirty="0" smtClean="0"/>
              <a:t>At HB end, core is C-O mix and He-fusion pushed out into shell</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6" name="Title 1"/>
          <p:cNvSpPr>
            <a:spLocks noGrp="1"/>
          </p:cNvSpPr>
          <p:nvPr>
            <p:ph type="title"/>
          </p:nvPr>
        </p:nvSpPr>
        <p:spPr/>
        <p:txBody>
          <a:bodyPr>
            <a:normAutofit fontScale="90000"/>
          </a:bodyPr>
          <a:lstStyle/>
          <a:p>
            <a:r>
              <a:rPr lang="en-US" dirty="0" smtClean="0">
                <a:solidFill>
                  <a:srgbClr val="FF0000"/>
                </a:solidFill>
              </a:rPr>
              <a:t>Low</a:t>
            </a:r>
            <a:r>
              <a:rPr lang="en-US" dirty="0" smtClean="0">
                <a:solidFill>
                  <a:srgbClr val="000000"/>
                </a:solidFill>
              </a:rPr>
              <a:t>/</a:t>
            </a:r>
            <a:r>
              <a:rPr lang="en-US" dirty="0">
                <a:solidFill>
                  <a:srgbClr val="FF6600"/>
                </a:solidFill>
              </a:rPr>
              <a:t>Intermediate</a:t>
            </a:r>
            <a:r>
              <a:rPr lang="en-US" dirty="0" smtClean="0"/>
              <a:t>-mass </a:t>
            </a:r>
            <a:br>
              <a:rPr lang="en-US" dirty="0" smtClean="0"/>
            </a:br>
            <a:r>
              <a:rPr lang="en-US" dirty="0" smtClean="0"/>
              <a:t>Star Evolution: HBs</a:t>
            </a:r>
            <a:endParaRPr lang="en-US" dirty="0"/>
          </a:p>
        </p:txBody>
      </p:sp>
      <p:grpSp>
        <p:nvGrpSpPr>
          <p:cNvPr id="30" name="Group 29"/>
          <p:cNvGrpSpPr/>
          <p:nvPr/>
        </p:nvGrpSpPr>
        <p:grpSpPr>
          <a:xfrm>
            <a:off x="4309758" y="1538067"/>
            <a:ext cx="4766255" cy="4729135"/>
            <a:chOff x="4188384" y="1417639"/>
            <a:chExt cx="4887629" cy="4849564"/>
          </a:xfrm>
        </p:grpSpPr>
        <p:grpSp>
          <p:nvGrpSpPr>
            <p:cNvPr id="85" name="Group 84"/>
            <p:cNvGrpSpPr/>
            <p:nvPr/>
          </p:nvGrpSpPr>
          <p:grpSpPr>
            <a:xfrm>
              <a:off x="4188384" y="1417639"/>
              <a:ext cx="4887629" cy="4849564"/>
              <a:chOff x="4188384" y="1417639"/>
              <a:chExt cx="4887629" cy="4849564"/>
            </a:xfrm>
          </p:grpSpPr>
          <p:sp>
            <p:nvSpPr>
              <p:cNvPr id="90" name="TextBox 89"/>
              <p:cNvSpPr txBox="1"/>
              <p:nvPr/>
            </p:nvSpPr>
            <p:spPr>
              <a:xfrm rot="16200000">
                <a:off x="2759611" y="3565428"/>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91" name="TextBox 90"/>
              <p:cNvSpPr txBox="1"/>
              <p:nvPr/>
            </p:nvSpPr>
            <p:spPr>
              <a:xfrm>
                <a:off x="5438120" y="5767551"/>
                <a:ext cx="2370056" cy="367517"/>
              </a:xfrm>
              <a:prstGeom prst="rect">
                <a:avLst/>
              </a:prstGeom>
              <a:noFill/>
            </p:spPr>
            <p:txBody>
              <a:bodyPr wrap="none" rtlCol="0">
                <a:spAutoFit/>
              </a:bodyPr>
              <a:lstStyle/>
              <a:p>
                <a:r>
                  <a:rPr lang="en-US" dirty="0" smtClean="0"/>
                  <a:t>Increasing Temperature (Kelvin)</a:t>
                </a:r>
                <a:endParaRPr lang="en-US" dirty="0"/>
              </a:p>
            </p:txBody>
          </p:sp>
          <p:sp>
            <p:nvSpPr>
              <p:cNvPr id="92" name="Rectangle 91"/>
              <p:cNvSpPr/>
              <p:nvPr/>
            </p:nvSpPr>
            <p:spPr>
              <a:xfrm>
                <a:off x="4188384" y="1417639"/>
                <a:ext cx="4887629" cy="48495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Rectangle 92"/>
              <p:cNvSpPr/>
              <p:nvPr/>
            </p:nvSpPr>
            <p:spPr>
              <a:xfrm>
                <a:off x="4690759" y="1535094"/>
                <a:ext cx="4297329" cy="4114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Arrow Connector 93"/>
              <p:cNvCxnSpPr/>
              <p:nvPr/>
            </p:nvCxnSpPr>
            <p:spPr>
              <a:xfrm flipV="1">
                <a:off x="4584655" y="2015281"/>
                <a:ext cx="0" cy="33751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a:off x="4932555" y="5796939"/>
                <a:ext cx="37258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rot="17972829">
                <a:off x="6602732" y="1909353"/>
                <a:ext cx="367342" cy="3754084"/>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rot="19796515">
                <a:off x="7222957" y="3654963"/>
                <a:ext cx="543444" cy="244719"/>
              </a:xfrm>
              <a:prstGeom prst="rect">
                <a:avLst/>
              </a:prstGeom>
              <a:gradFill flip="none" rotWithShape="1">
                <a:gsLst>
                  <a:gs pos="33000">
                    <a:srgbClr val="FFFF00"/>
                  </a:gs>
                  <a:gs pos="100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98" name="TextBox 97"/>
              <p:cNvSpPr txBox="1"/>
              <p:nvPr/>
            </p:nvSpPr>
            <p:spPr>
              <a:xfrm rot="16200000">
                <a:off x="2665900" y="3503016"/>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99" name="TextBox 98"/>
              <p:cNvSpPr txBox="1"/>
              <p:nvPr/>
            </p:nvSpPr>
            <p:spPr>
              <a:xfrm>
                <a:off x="5438120" y="5736345"/>
                <a:ext cx="2370056" cy="367517"/>
              </a:xfrm>
              <a:prstGeom prst="rect">
                <a:avLst/>
              </a:prstGeom>
              <a:noFill/>
            </p:spPr>
            <p:txBody>
              <a:bodyPr wrap="none" rtlCol="0">
                <a:spAutoFit/>
              </a:bodyPr>
              <a:lstStyle/>
              <a:p>
                <a:r>
                  <a:rPr lang="en-US" dirty="0" smtClean="0"/>
                  <a:t>Increasing Temperature (Kelvin)</a:t>
                </a:r>
                <a:endParaRPr lang="en-US" dirty="0"/>
              </a:p>
            </p:txBody>
          </p:sp>
        </p:grpSp>
        <p:sp>
          <p:nvSpPr>
            <p:cNvPr id="86" name="Rectangle 85"/>
            <p:cNvSpPr/>
            <p:nvPr/>
          </p:nvSpPr>
          <p:spPr>
            <a:xfrm rot="17428644">
              <a:off x="7315079" y="3104247"/>
              <a:ext cx="1156827" cy="16779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 name="Rectangle 1"/>
            <p:cNvSpPr/>
            <p:nvPr/>
          </p:nvSpPr>
          <p:spPr>
            <a:xfrm rot="673851">
              <a:off x="6624614" y="2748210"/>
              <a:ext cx="1370572" cy="228410"/>
            </a:xfrm>
            <a:prstGeom prst="rect">
              <a:avLst/>
            </a:prstGeom>
            <a:gradFill>
              <a:gsLst>
                <a:gs pos="0">
                  <a:srgbClr val="0000FF"/>
                </a:gs>
                <a:gs pos="100000">
                  <a:srgbClr val="FF0000"/>
                </a:gs>
                <a:gs pos="50000">
                  <a:srgbClr val="FFFF00"/>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HB</a:t>
              </a:r>
              <a:endParaRPr lang="en-US" dirty="0">
                <a:solidFill>
                  <a:schemeClr val="tx1"/>
                </a:solidFill>
              </a:endParaRPr>
            </a:p>
          </p:txBody>
        </p:sp>
        <p:sp>
          <p:nvSpPr>
            <p:cNvPr id="87" name="Sun 86"/>
            <p:cNvSpPr/>
            <p:nvPr/>
          </p:nvSpPr>
          <p:spPr>
            <a:xfrm>
              <a:off x="6834439" y="2616928"/>
              <a:ext cx="363772" cy="367647"/>
            </a:xfrm>
            <a:prstGeom prst="sun">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443693" y="0"/>
            <a:ext cx="1700307" cy="1261896"/>
            <a:chOff x="7443693" y="0"/>
            <a:chExt cx="1700307" cy="1261896"/>
          </a:xfrm>
        </p:grpSpPr>
        <p:sp>
          <p:nvSpPr>
            <p:cNvPr id="33" name="Rectangle 32"/>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rot="666253">
              <a:off x="8251433" y="348775"/>
              <a:ext cx="493406" cy="61646"/>
            </a:xfrm>
            <a:prstGeom prst="rect">
              <a:avLst/>
            </a:prstGeom>
            <a:gradFill flip="none" rotWithShape="1">
              <a:gsLst>
                <a:gs pos="0">
                  <a:srgbClr val="0000FF"/>
                </a:gs>
                <a:gs pos="100000">
                  <a:srgbClr val="FF0000"/>
                </a:gs>
                <a:gs pos="50000">
                  <a:srgbClr val="FFFF00"/>
                </a:gs>
              </a:gsLst>
              <a:lin ang="1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41" name="Rectangle 40"/>
            <p:cNvSpPr/>
            <p:nvPr/>
          </p:nvSpPr>
          <p:spPr>
            <a:xfrm>
              <a:off x="8100676" y="33480"/>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52484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989" y="1600200"/>
            <a:ext cx="4522545" cy="4756150"/>
          </a:xfrm>
        </p:spPr>
        <p:txBody>
          <a:bodyPr>
            <a:normAutofit lnSpcReduction="10000"/>
          </a:bodyPr>
          <a:lstStyle/>
          <a:p>
            <a:r>
              <a:rPr lang="en-US" sz="2200" dirty="0" smtClean="0">
                <a:solidFill>
                  <a:srgbClr val="FF0000"/>
                </a:solidFill>
              </a:rPr>
              <a:t>Final stage of evolution</a:t>
            </a:r>
          </a:p>
          <a:p>
            <a:r>
              <a:rPr lang="en-US" sz="2200" dirty="0" smtClean="0"/>
              <a:t>Begins with… </a:t>
            </a:r>
          </a:p>
          <a:p>
            <a:pPr lvl="1"/>
            <a:r>
              <a:rPr lang="en-US" sz="1800" dirty="0" smtClean="0"/>
              <a:t>C+O core</a:t>
            </a:r>
          </a:p>
          <a:p>
            <a:pPr lvl="1"/>
            <a:r>
              <a:rPr lang="en-US" sz="1800" dirty="0"/>
              <a:t>w</a:t>
            </a:r>
            <a:r>
              <a:rPr lang="en-US" sz="1800" dirty="0" smtClean="0"/>
              <a:t>eak He shell fusion</a:t>
            </a:r>
          </a:p>
          <a:p>
            <a:pPr lvl="1"/>
            <a:r>
              <a:rPr lang="en-US" sz="1800" dirty="0" smtClean="0"/>
              <a:t>non-fusing He</a:t>
            </a:r>
          </a:p>
          <a:p>
            <a:pPr lvl="1"/>
            <a:r>
              <a:rPr lang="en-US" sz="1800" dirty="0" smtClean="0"/>
              <a:t>H shell fusion</a:t>
            </a:r>
          </a:p>
          <a:p>
            <a:pPr lvl="1"/>
            <a:r>
              <a:rPr lang="en-US" sz="1800" dirty="0" smtClean="0"/>
              <a:t>highly convective envelope</a:t>
            </a:r>
          </a:p>
          <a:p>
            <a:pPr lvl="1"/>
            <a:r>
              <a:rPr lang="en-US" sz="1800" dirty="0"/>
              <a:t>c</a:t>
            </a:r>
            <a:r>
              <a:rPr lang="en-US" sz="1800" dirty="0" smtClean="0"/>
              <a:t>onvection mixes He and N to surface</a:t>
            </a:r>
          </a:p>
          <a:p>
            <a:r>
              <a:rPr lang="en-US" sz="2200" dirty="0"/>
              <a:t>Envelope is physically larger than outermost shell by </a:t>
            </a:r>
            <a:r>
              <a:rPr lang="en-US" sz="2200" dirty="0" smtClean="0"/>
              <a:t>~10</a:t>
            </a:r>
            <a:r>
              <a:rPr lang="en-US" sz="2200" baseline="30000" dirty="0" smtClean="0"/>
              <a:t>4</a:t>
            </a:r>
          </a:p>
          <a:p>
            <a:r>
              <a:rPr lang="en-US" sz="2200" dirty="0" smtClean="0"/>
              <a:t>He fusion feeds C+O core with products at low rate</a:t>
            </a:r>
          </a:p>
          <a:p>
            <a:r>
              <a:rPr lang="en-US" sz="2200" dirty="0" smtClean="0"/>
              <a:t>H fusion feeds He shell more than it can fuse</a:t>
            </a:r>
            <a:endParaRPr lang="en-US" sz="2200" dirty="0"/>
          </a:p>
          <a:p>
            <a:endParaRPr lang="en-US" sz="22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25</a:t>
            </a:fld>
            <a:endParaRPr lang="en-US" dirty="0"/>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3" name="Title 1"/>
          <p:cNvSpPr>
            <a:spLocks noGrp="1"/>
          </p:cNvSpPr>
          <p:nvPr>
            <p:ph type="title"/>
          </p:nvPr>
        </p:nvSpPr>
        <p:spPr>
          <a:xfrm>
            <a:off x="457200" y="274638"/>
            <a:ext cx="8229600" cy="1143000"/>
          </a:xfrm>
        </p:spPr>
        <p:txBody>
          <a:bodyPr>
            <a:normAutofit fontScale="90000"/>
          </a:bodyPr>
          <a:lstStyle/>
          <a:p>
            <a:r>
              <a:rPr lang="en-US" dirty="0" smtClean="0">
                <a:solidFill>
                  <a:srgbClr val="FF0000"/>
                </a:solidFill>
              </a:rPr>
              <a:t>Low</a:t>
            </a:r>
            <a:r>
              <a:rPr lang="en-US" dirty="0" smtClean="0">
                <a:solidFill>
                  <a:srgbClr val="000000"/>
                </a:solidFill>
              </a:rPr>
              <a:t>/</a:t>
            </a:r>
            <a:r>
              <a:rPr lang="en-US" dirty="0">
                <a:solidFill>
                  <a:srgbClr val="FF6600"/>
                </a:solidFill>
              </a:rPr>
              <a:t>Intermediate</a:t>
            </a:r>
            <a:r>
              <a:rPr lang="en-US" dirty="0" smtClean="0"/>
              <a:t>-mass </a:t>
            </a:r>
            <a:br>
              <a:rPr lang="en-US" dirty="0" smtClean="0"/>
            </a:br>
            <a:r>
              <a:rPr lang="en-US" dirty="0" smtClean="0"/>
              <a:t>Star Evolution: AGBs</a:t>
            </a:r>
            <a:endParaRPr lang="en-US" dirty="0"/>
          </a:p>
        </p:txBody>
      </p:sp>
      <p:grpSp>
        <p:nvGrpSpPr>
          <p:cNvPr id="25" name="Group 24"/>
          <p:cNvGrpSpPr/>
          <p:nvPr/>
        </p:nvGrpSpPr>
        <p:grpSpPr>
          <a:xfrm>
            <a:off x="7443693" y="0"/>
            <a:ext cx="1700307" cy="1261896"/>
            <a:chOff x="7443693" y="0"/>
            <a:chExt cx="1700307" cy="1261896"/>
          </a:xfrm>
        </p:grpSpPr>
        <p:sp>
          <p:nvSpPr>
            <p:cNvPr id="15" name="Rectangle 14"/>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rot="666253">
              <a:off x="8251433" y="348775"/>
              <a:ext cx="493406" cy="61646"/>
            </a:xfrm>
            <a:prstGeom prst="rect">
              <a:avLst/>
            </a:prstGeom>
            <a:gradFill flip="none" rotWithShape="1">
              <a:gsLst>
                <a:gs pos="0">
                  <a:srgbClr val="0000FF"/>
                </a:gs>
                <a:gs pos="100000">
                  <a:srgbClr val="FF0000"/>
                </a:gs>
                <a:gs pos="50000">
                  <a:srgbClr val="FFFF00"/>
                </a:gs>
              </a:gsLst>
              <a:lin ang="1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23" name="Rectangle 22"/>
            <p:cNvSpPr/>
            <p:nvPr/>
          </p:nvSpPr>
          <p:spPr>
            <a:xfrm>
              <a:off x="8100676" y="32626"/>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rot="1260000">
              <a:off x="8693534" y="96464"/>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4" name="Rectangle 43"/>
          <p:cNvSpPr/>
          <p:nvPr/>
        </p:nvSpPr>
        <p:spPr>
          <a:xfrm>
            <a:off x="4715171" y="1515329"/>
            <a:ext cx="4398242" cy="402556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5092225" y="1708600"/>
            <a:ext cx="3654721" cy="3654721"/>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043369" y="2653018"/>
            <a:ext cx="1755087" cy="1754185"/>
          </a:xfrm>
          <a:prstGeom prst="ellipse">
            <a:avLst/>
          </a:prstGeom>
          <a:gradFill flip="none" rotWithShape="1">
            <a:gsLst>
              <a:gs pos="0">
                <a:srgbClr val="FF0000"/>
              </a:gs>
              <a:gs pos="100000">
                <a:schemeClr val="bg1">
                  <a:lumMod val="75000"/>
                </a:schemeClr>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25937" y="2845586"/>
            <a:ext cx="1388889" cy="1388889"/>
          </a:xfrm>
          <a:prstGeom prst="ellipse">
            <a:avLst/>
          </a:prstGeom>
          <a:gradFill flip="none" rotWithShape="1">
            <a:gsLst>
              <a:gs pos="0">
                <a:schemeClr val="tx1"/>
              </a:gs>
              <a:gs pos="100000">
                <a:schemeClr val="bg1">
                  <a:lumMod val="85000"/>
                </a:schemeClr>
              </a:gs>
            </a:gsLst>
            <a:path path="circle">
              <a:fillToRect l="50000" t="50000" r="50000" b="50000"/>
            </a:path>
            <a:tileRect/>
          </a:gra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427798" y="3055738"/>
            <a:ext cx="980741" cy="980741"/>
          </a:xfrm>
          <a:prstGeom prst="ellipse">
            <a:avLst/>
          </a:prstGeom>
          <a:gradFill flip="none" rotWithShape="1">
            <a:gsLst>
              <a:gs pos="38000">
                <a:srgbClr val="660066"/>
              </a:gs>
              <a:gs pos="100000">
                <a:srgbClr val="FF0000"/>
              </a:gs>
            </a:gsLst>
            <a:path path="circle">
              <a:fillToRect l="50000" t="50000" r="50000" b="50000"/>
            </a:path>
            <a:tileRect/>
          </a:gra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6450527" y="3199291"/>
            <a:ext cx="932343" cy="934527"/>
          </a:xfrm>
          <a:prstGeom prst="rect">
            <a:avLst/>
          </a:prstGeom>
          <a:noFill/>
        </p:spPr>
        <p:txBody>
          <a:bodyPr wrap="square" rtlCol="0">
            <a:prstTxWarp prst="textArchUp">
              <a:avLst>
                <a:gd name="adj" fmla="val 8329573"/>
              </a:avLst>
            </a:prstTxWarp>
            <a:spAutoFit/>
          </a:bodyPr>
          <a:lstStyle/>
          <a:p>
            <a:pPr algn="ctr"/>
            <a:r>
              <a:rPr lang="en-US" sz="1200" b="1" dirty="0" smtClean="0">
                <a:solidFill>
                  <a:schemeClr val="bg1"/>
                </a:solidFill>
              </a:rPr>
              <a:t>He shell fusion</a:t>
            </a:r>
            <a:endParaRPr lang="en-US" sz="1200" b="1" dirty="0">
              <a:solidFill>
                <a:schemeClr val="bg1"/>
              </a:solidFill>
            </a:endParaRPr>
          </a:p>
        </p:txBody>
      </p:sp>
      <p:grpSp>
        <p:nvGrpSpPr>
          <p:cNvPr id="65" name="Group 64"/>
          <p:cNvGrpSpPr/>
          <p:nvPr/>
        </p:nvGrpSpPr>
        <p:grpSpPr>
          <a:xfrm rot="13500000">
            <a:off x="5477039" y="2340068"/>
            <a:ext cx="1152577" cy="646343"/>
            <a:chOff x="-1400915" y="2739439"/>
            <a:chExt cx="1090252" cy="1222872"/>
          </a:xfrm>
        </p:grpSpPr>
        <p:sp>
          <p:nvSpPr>
            <p:cNvPr id="66" name="Curved Up Arrow 65"/>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7" name="Curved Up Arrow 66"/>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50" name="TextBox 49"/>
          <p:cNvSpPr txBox="1"/>
          <p:nvPr/>
        </p:nvSpPr>
        <p:spPr>
          <a:xfrm rot="13100393">
            <a:off x="6175114" y="2786298"/>
            <a:ext cx="1472639" cy="1402497"/>
          </a:xfrm>
          <a:prstGeom prst="rect">
            <a:avLst/>
          </a:prstGeom>
          <a:noFill/>
        </p:spPr>
        <p:txBody>
          <a:bodyPr wrap="none" rtlCol="0">
            <a:prstTxWarp prst="textArchUp">
              <a:avLst>
                <a:gd name="adj" fmla="val 20424975"/>
              </a:avLst>
            </a:prstTxWarp>
            <a:spAutoFit/>
          </a:bodyPr>
          <a:lstStyle/>
          <a:p>
            <a:r>
              <a:rPr lang="en-US" sz="1200" b="1" dirty="0" smtClean="0">
                <a:solidFill>
                  <a:srgbClr val="FFFFFF"/>
                </a:solidFill>
              </a:rPr>
              <a:t>H shell fusion</a:t>
            </a:r>
            <a:endParaRPr lang="en-US" sz="1200" b="1" dirty="0">
              <a:solidFill>
                <a:srgbClr val="FFFFFF"/>
              </a:solidFill>
            </a:endParaRPr>
          </a:p>
        </p:txBody>
      </p:sp>
      <p:sp>
        <p:nvSpPr>
          <p:cNvPr id="52" name="TextBox 51"/>
          <p:cNvSpPr txBox="1"/>
          <p:nvPr/>
        </p:nvSpPr>
        <p:spPr>
          <a:xfrm rot="12891868">
            <a:off x="6341800" y="2973279"/>
            <a:ext cx="1127620" cy="1073911"/>
          </a:xfrm>
          <a:prstGeom prst="rect">
            <a:avLst/>
          </a:prstGeom>
          <a:noFill/>
        </p:spPr>
        <p:txBody>
          <a:bodyPr wrap="none" rtlCol="0">
            <a:prstTxWarp prst="textArchUp">
              <a:avLst>
                <a:gd name="adj" fmla="val 20424975"/>
              </a:avLst>
            </a:prstTxWarp>
            <a:spAutoFit/>
          </a:bodyPr>
          <a:lstStyle/>
          <a:p>
            <a:r>
              <a:rPr lang="en-US" sz="1200" b="1" dirty="0" smtClean="0">
                <a:solidFill>
                  <a:srgbClr val="FFFFFF"/>
                </a:solidFill>
              </a:rPr>
              <a:t>Inert He Shell</a:t>
            </a:r>
            <a:endParaRPr lang="en-US" sz="1200" b="1" dirty="0">
              <a:solidFill>
                <a:srgbClr val="FFFFFF"/>
              </a:solidFill>
            </a:endParaRPr>
          </a:p>
        </p:txBody>
      </p:sp>
      <p:grpSp>
        <p:nvGrpSpPr>
          <p:cNvPr id="51" name="Group 50"/>
          <p:cNvGrpSpPr/>
          <p:nvPr/>
        </p:nvGrpSpPr>
        <p:grpSpPr>
          <a:xfrm>
            <a:off x="5209088" y="1811933"/>
            <a:ext cx="3409758" cy="3461898"/>
            <a:chOff x="425116" y="1524571"/>
            <a:chExt cx="3814360" cy="3872687"/>
          </a:xfrm>
        </p:grpSpPr>
        <p:sp>
          <p:nvSpPr>
            <p:cNvPr id="53" name="Freeform 52"/>
            <p:cNvSpPr/>
            <p:nvPr/>
          </p:nvSpPr>
          <p:spPr>
            <a:xfrm>
              <a:off x="2203765" y="1524571"/>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flipH="1" flipV="1">
              <a:off x="2203765" y="4342555"/>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rot="16200000">
              <a:off x="755926" y="2928186"/>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6" name="Freeform 55"/>
            <p:cNvSpPr/>
            <p:nvPr/>
          </p:nvSpPr>
          <p:spPr>
            <a:xfrm rot="16200000" flipH="1" flipV="1">
              <a:off x="3515583" y="2876440"/>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7" name="TextBox 56"/>
          <p:cNvSpPr txBox="1"/>
          <p:nvPr/>
        </p:nvSpPr>
        <p:spPr>
          <a:xfrm>
            <a:off x="7318911" y="5233114"/>
            <a:ext cx="1787669" cy="276999"/>
          </a:xfrm>
          <a:prstGeom prst="rect">
            <a:avLst/>
          </a:prstGeom>
          <a:noFill/>
        </p:spPr>
        <p:txBody>
          <a:bodyPr wrap="none" rtlCol="0">
            <a:spAutoFit/>
          </a:bodyPr>
          <a:lstStyle/>
          <a:p>
            <a:r>
              <a:rPr lang="en-US" sz="1200" dirty="0" smtClean="0"/>
              <a:t>*Not the least bit to scale </a:t>
            </a:r>
            <a:endParaRPr lang="en-US" sz="1200" dirty="0"/>
          </a:p>
        </p:txBody>
      </p:sp>
      <p:sp>
        <p:nvSpPr>
          <p:cNvPr id="58" name="Oval 57"/>
          <p:cNvSpPr/>
          <p:nvPr/>
        </p:nvSpPr>
        <p:spPr>
          <a:xfrm>
            <a:off x="6631658" y="3273806"/>
            <a:ext cx="555440" cy="555440"/>
          </a:xfrm>
          <a:prstGeom prst="ellipse">
            <a:avLst/>
          </a:prstGeom>
          <a:gradFill flip="none" rotWithShape="1">
            <a:gsLst>
              <a:gs pos="29000">
                <a:schemeClr val="tx1"/>
              </a:gs>
              <a:gs pos="100000">
                <a:srgbClr val="008000"/>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6685976" y="3281515"/>
            <a:ext cx="479618" cy="461665"/>
          </a:xfrm>
          <a:prstGeom prst="rect">
            <a:avLst/>
          </a:prstGeom>
          <a:noFill/>
        </p:spPr>
        <p:txBody>
          <a:bodyPr wrap="none" rtlCol="0">
            <a:spAutoFit/>
          </a:bodyPr>
          <a:lstStyle/>
          <a:p>
            <a:pPr algn="ctr"/>
            <a:r>
              <a:rPr lang="en-US" sz="1200" dirty="0" smtClean="0">
                <a:solidFill>
                  <a:schemeClr val="bg1"/>
                </a:solidFill>
              </a:rPr>
              <a:t>C+O</a:t>
            </a:r>
          </a:p>
          <a:p>
            <a:pPr algn="ctr"/>
            <a:r>
              <a:rPr lang="en-US" sz="1200" dirty="0" smtClean="0">
                <a:solidFill>
                  <a:schemeClr val="bg1"/>
                </a:solidFill>
              </a:rPr>
              <a:t>Core</a:t>
            </a:r>
            <a:endParaRPr lang="en-US" sz="1200" dirty="0">
              <a:solidFill>
                <a:schemeClr val="bg1"/>
              </a:solidFill>
            </a:endParaRPr>
          </a:p>
        </p:txBody>
      </p:sp>
      <p:grpSp>
        <p:nvGrpSpPr>
          <p:cNvPr id="77" name="Group 76"/>
          <p:cNvGrpSpPr/>
          <p:nvPr/>
        </p:nvGrpSpPr>
        <p:grpSpPr>
          <a:xfrm rot="8100000" flipH="1">
            <a:off x="7247442" y="2353204"/>
            <a:ext cx="1152577" cy="646343"/>
            <a:chOff x="-1400915" y="2739439"/>
            <a:chExt cx="1090252" cy="1222872"/>
          </a:xfrm>
        </p:grpSpPr>
        <p:sp>
          <p:nvSpPr>
            <p:cNvPr id="78" name="Curved Up Arrow 77"/>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Curved Up Arrow 78"/>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80" name="Group 79"/>
          <p:cNvGrpSpPr/>
          <p:nvPr/>
        </p:nvGrpSpPr>
        <p:grpSpPr>
          <a:xfrm rot="8100000" flipV="1">
            <a:off x="5443762" y="4085906"/>
            <a:ext cx="1152577" cy="646343"/>
            <a:chOff x="-1400915" y="2739439"/>
            <a:chExt cx="1090252" cy="1222872"/>
          </a:xfrm>
        </p:grpSpPr>
        <p:sp>
          <p:nvSpPr>
            <p:cNvPr id="81" name="Curved Up Arrow 80"/>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2" name="Curved Up Arrow 81"/>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83" name="Group 82"/>
          <p:cNvGrpSpPr/>
          <p:nvPr/>
        </p:nvGrpSpPr>
        <p:grpSpPr>
          <a:xfrm rot="13500000" flipH="1" flipV="1">
            <a:off x="7214165" y="4099042"/>
            <a:ext cx="1152577" cy="646343"/>
            <a:chOff x="-1400915" y="2739439"/>
            <a:chExt cx="1090252" cy="1222872"/>
          </a:xfrm>
        </p:grpSpPr>
        <p:sp>
          <p:nvSpPr>
            <p:cNvPr id="84" name="Curved Up Arrow 83"/>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5" name="Curved Up Arrow 84"/>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989" y="1600200"/>
            <a:ext cx="4093099" cy="4822680"/>
          </a:xfrm>
        </p:spPr>
        <p:txBody>
          <a:bodyPr>
            <a:normAutofit fontScale="92500" lnSpcReduction="10000"/>
          </a:bodyPr>
          <a:lstStyle/>
          <a:p>
            <a:pPr marL="0" indent="0" algn="ctr">
              <a:buNone/>
            </a:pPr>
            <a:r>
              <a:rPr lang="en-US" sz="2200" b="1" dirty="0" smtClean="0"/>
              <a:t>Thermal Pulses (TP)</a:t>
            </a:r>
          </a:p>
          <a:p>
            <a:r>
              <a:rPr lang="en-US" sz="2200" dirty="0" smtClean="0"/>
              <a:t>When He gets enough material and is hot enough, He fusion grows exponentially (though brief)</a:t>
            </a:r>
            <a:endParaRPr lang="en-US" sz="2200" dirty="0"/>
          </a:p>
          <a:p>
            <a:r>
              <a:rPr lang="en-US" sz="2200" dirty="0" smtClean="0"/>
              <a:t>Growth in He fusion shuts down H fusion</a:t>
            </a:r>
          </a:p>
          <a:p>
            <a:r>
              <a:rPr lang="en-US" sz="2200" dirty="0" smtClean="0"/>
              <a:t>Loss of H fusion makes envelope contract in size (~15%); surface L drops (~50%)</a:t>
            </a:r>
          </a:p>
          <a:p>
            <a:r>
              <a:rPr lang="en-US" sz="2200" dirty="0" smtClean="0"/>
              <a:t>Convection reaches </a:t>
            </a:r>
            <a:r>
              <a:rPr lang="en-US" sz="2200" b="1" i="1" dirty="0" smtClean="0"/>
              <a:t>deep</a:t>
            </a:r>
            <a:r>
              <a:rPr lang="en-US" sz="2200" dirty="0" smtClean="0"/>
              <a:t> into inert He shell, mixing contents (C, N, O, He, others) outward</a:t>
            </a:r>
          </a:p>
          <a:p>
            <a:r>
              <a:rPr lang="en-US" sz="2200" dirty="0" smtClean="0"/>
              <a:t>He shell unstable; dies quickly (10</a:t>
            </a:r>
            <a:r>
              <a:rPr lang="en-US" sz="2200" baseline="30000" dirty="0" smtClean="0"/>
              <a:t>2 </a:t>
            </a:r>
            <a:r>
              <a:rPr lang="en-US" sz="2200" dirty="0" err="1" smtClean="0"/>
              <a:t>yrs</a:t>
            </a:r>
            <a:r>
              <a:rPr lang="en-US" sz="2200" dirty="0" smtClean="0"/>
              <a:t>) and H shell resumes fusing</a:t>
            </a:r>
          </a:p>
          <a:p>
            <a:r>
              <a:rPr lang="en-US" sz="2200" dirty="0" smtClean="0"/>
              <a:t>Periodic ~ 10</a:t>
            </a:r>
            <a:r>
              <a:rPr lang="en-US" sz="2200" baseline="30000" dirty="0" smtClean="0"/>
              <a:t>3-4</a:t>
            </a:r>
            <a:r>
              <a:rPr lang="en-US" sz="2200" dirty="0" smtClean="0"/>
              <a:t> </a:t>
            </a:r>
            <a:r>
              <a:rPr lang="en-US" sz="2200" dirty="0" err="1" smtClean="0"/>
              <a:t>yrs</a:t>
            </a:r>
            <a:endParaRPr lang="en-US" sz="2200" dirty="0" smtClean="0"/>
          </a:p>
          <a:p>
            <a:endParaRPr lang="en-US" sz="22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26</a:t>
            </a:fld>
            <a:endParaRPr lang="en-US" dirty="0"/>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3" name="Title 1"/>
          <p:cNvSpPr>
            <a:spLocks noGrp="1"/>
          </p:cNvSpPr>
          <p:nvPr>
            <p:ph type="title"/>
          </p:nvPr>
        </p:nvSpPr>
        <p:spPr>
          <a:xfrm>
            <a:off x="457200" y="274638"/>
            <a:ext cx="8229600" cy="1143000"/>
          </a:xfrm>
        </p:spPr>
        <p:txBody>
          <a:bodyPr>
            <a:normAutofit fontScale="90000"/>
          </a:bodyPr>
          <a:lstStyle/>
          <a:p>
            <a:r>
              <a:rPr lang="en-US" dirty="0" smtClean="0">
                <a:solidFill>
                  <a:srgbClr val="FF0000"/>
                </a:solidFill>
              </a:rPr>
              <a:t>Low</a:t>
            </a:r>
            <a:r>
              <a:rPr lang="en-US" dirty="0" smtClean="0">
                <a:solidFill>
                  <a:srgbClr val="000000"/>
                </a:solidFill>
              </a:rPr>
              <a:t>/</a:t>
            </a:r>
            <a:r>
              <a:rPr lang="en-US" dirty="0">
                <a:solidFill>
                  <a:srgbClr val="FF6600"/>
                </a:solidFill>
              </a:rPr>
              <a:t>Intermediate</a:t>
            </a:r>
            <a:r>
              <a:rPr lang="en-US" dirty="0" smtClean="0"/>
              <a:t>-mass </a:t>
            </a:r>
            <a:br>
              <a:rPr lang="en-US" dirty="0" smtClean="0"/>
            </a:br>
            <a:r>
              <a:rPr lang="en-US" dirty="0" smtClean="0"/>
              <a:t>Star Evolution: AGBs</a:t>
            </a:r>
            <a:endParaRPr lang="en-US" dirty="0"/>
          </a:p>
        </p:txBody>
      </p:sp>
      <p:grpSp>
        <p:nvGrpSpPr>
          <p:cNvPr id="42" name="Group 41"/>
          <p:cNvGrpSpPr/>
          <p:nvPr/>
        </p:nvGrpSpPr>
        <p:grpSpPr>
          <a:xfrm>
            <a:off x="4309758" y="1538067"/>
            <a:ext cx="4766255" cy="4729135"/>
            <a:chOff x="4309758" y="1538067"/>
            <a:chExt cx="4766255" cy="4729135"/>
          </a:xfrm>
        </p:grpSpPr>
        <p:grpSp>
          <p:nvGrpSpPr>
            <p:cNvPr id="27" name="Group 26"/>
            <p:cNvGrpSpPr/>
            <p:nvPr/>
          </p:nvGrpSpPr>
          <p:grpSpPr>
            <a:xfrm>
              <a:off x="4309758" y="1538067"/>
              <a:ext cx="4766255" cy="4729135"/>
              <a:chOff x="4188384" y="1417639"/>
              <a:chExt cx="4887629" cy="4849564"/>
            </a:xfrm>
          </p:grpSpPr>
          <p:sp>
            <p:nvSpPr>
              <p:cNvPr id="31" name="TextBox 30"/>
              <p:cNvSpPr txBox="1"/>
              <p:nvPr/>
            </p:nvSpPr>
            <p:spPr>
              <a:xfrm rot="16200000">
                <a:off x="2759611" y="3565428"/>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32" name="TextBox 31"/>
              <p:cNvSpPr txBox="1"/>
              <p:nvPr/>
            </p:nvSpPr>
            <p:spPr>
              <a:xfrm>
                <a:off x="5438120" y="5767551"/>
                <a:ext cx="2370056" cy="367517"/>
              </a:xfrm>
              <a:prstGeom prst="rect">
                <a:avLst/>
              </a:prstGeom>
              <a:noFill/>
            </p:spPr>
            <p:txBody>
              <a:bodyPr wrap="none" rtlCol="0">
                <a:spAutoFit/>
              </a:bodyPr>
              <a:lstStyle/>
              <a:p>
                <a:r>
                  <a:rPr lang="en-US" dirty="0" smtClean="0"/>
                  <a:t>Increasing Temperature (Kelvin)</a:t>
                </a:r>
                <a:endParaRPr lang="en-US" dirty="0"/>
              </a:p>
            </p:txBody>
          </p:sp>
          <p:sp>
            <p:nvSpPr>
              <p:cNvPr id="33" name="Rectangle 32"/>
              <p:cNvSpPr/>
              <p:nvPr/>
            </p:nvSpPr>
            <p:spPr>
              <a:xfrm>
                <a:off x="4188384" y="1417639"/>
                <a:ext cx="4887629" cy="48495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690759" y="1535094"/>
                <a:ext cx="4297329" cy="4114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V="1">
                <a:off x="4584655" y="2015281"/>
                <a:ext cx="0" cy="33751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932555" y="5796939"/>
                <a:ext cx="37258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rot="17972829">
                <a:off x="6602732" y="1909353"/>
                <a:ext cx="367342" cy="3754084"/>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rot="19796515">
                <a:off x="7222957" y="3654963"/>
                <a:ext cx="543444" cy="244719"/>
              </a:xfrm>
              <a:prstGeom prst="rect">
                <a:avLst/>
              </a:prstGeom>
              <a:gradFill flip="none" rotWithShape="1">
                <a:gsLst>
                  <a:gs pos="33000">
                    <a:srgbClr val="FFFF00"/>
                  </a:gs>
                  <a:gs pos="100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39" name="TextBox 38"/>
              <p:cNvSpPr txBox="1"/>
              <p:nvPr/>
            </p:nvSpPr>
            <p:spPr>
              <a:xfrm rot="16200000">
                <a:off x="2665900" y="3503016"/>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40" name="TextBox 39"/>
              <p:cNvSpPr txBox="1"/>
              <p:nvPr/>
            </p:nvSpPr>
            <p:spPr>
              <a:xfrm>
                <a:off x="5438120" y="5736345"/>
                <a:ext cx="2370056" cy="367517"/>
              </a:xfrm>
              <a:prstGeom prst="rect">
                <a:avLst/>
              </a:prstGeom>
              <a:noFill/>
            </p:spPr>
            <p:txBody>
              <a:bodyPr wrap="none" rtlCol="0">
                <a:spAutoFit/>
              </a:bodyPr>
              <a:lstStyle/>
              <a:p>
                <a:r>
                  <a:rPr lang="en-US" dirty="0" smtClean="0"/>
                  <a:t>Increasing Temperature (Kelvin)</a:t>
                </a:r>
                <a:endParaRPr lang="en-US" dirty="0"/>
              </a:p>
            </p:txBody>
          </p:sp>
        </p:grpSp>
        <p:sp>
          <p:nvSpPr>
            <p:cNvPr id="28" name="Rectangle 27"/>
            <p:cNvSpPr/>
            <p:nvPr/>
          </p:nvSpPr>
          <p:spPr>
            <a:xfrm rot="17428644">
              <a:off x="7358808" y="3182792"/>
              <a:ext cx="1128100" cy="1636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9" name="Rectangle 28"/>
            <p:cNvSpPr/>
            <p:nvPr/>
          </p:nvSpPr>
          <p:spPr>
            <a:xfrm rot="673851">
              <a:off x="6685489" y="2835596"/>
              <a:ext cx="1336537" cy="222738"/>
            </a:xfrm>
            <a:prstGeom prst="rect">
              <a:avLst/>
            </a:prstGeom>
            <a:gradFill>
              <a:gsLst>
                <a:gs pos="0">
                  <a:srgbClr val="0000FF"/>
                </a:gs>
                <a:gs pos="100000">
                  <a:srgbClr val="FF0000"/>
                </a:gs>
                <a:gs pos="50000">
                  <a:srgbClr val="FFFF00"/>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41" name="Rectangle 40"/>
            <p:cNvSpPr/>
            <p:nvPr/>
          </p:nvSpPr>
          <p:spPr>
            <a:xfrm rot="17428644">
              <a:off x="7439905" y="2427249"/>
              <a:ext cx="1128100" cy="16362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AGB</a:t>
              </a:r>
              <a:endParaRPr lang="en-US" sz="1200" dirty="0"/>
            </a:p>
          </p:txBody>
        </p:sp>
        <p:sp>
          <p:nvSpPr>
            <p:cNvPr id="30" name="Sun 29"/>
            <p:cNvSpPr/>
            <p:nvPr/>
          </p:nvSpPr>
          <p:spPr>
            <a:xfrm>
              <a:off x="7964898" y="1952032"/>
              <a:ext cx="354738" cy="358517"/>
            </a:xfrm>
            <a:prstGeom prst="sun">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7" name="Straight Arrow Connector 6"/>
          <p:cNvCxnSpPr/>
          <p:nvPr/>
        </p:nvCxnSpPr>
        <p:spPr>
          <a:xfrm flipH="1">
            <a:off x="7702575" y="2060006"/>
            <a:ext cx="262323" cy="729519"/>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6715297" y="1932801"/>
            <a:ext cx="1304423" cy="646331"/>
          </a:xfrm>
          <a:prstGeom prst="rect">
            <a:avLst/>
          </a:prstGeom>
          <a:noFill/>
        </p:spPr>
        <p:txBody>
          <a:bodyPr wrap="square" rtlCol="0">
            <a:spAutoFit/>
          </a:bodyPr>
          <a:lstStyle/>
          <a:p>
            <a:pPr algn="ctr"/>
            <a:r>
              <a:rPr lang="en-US" sz="1200" dirty="0" smtClean="0"/>
              <a:t>Travels up and down</a:t>
            </a:r>
          </a:p>
          <a:p>
            <a:pPr algn="ctr"/>
            <a:r>
              <a:rPr lang="en-US" sz="1200" dirty="0" smtClean="0"/>
              <a:t>from TPs</a:t>
            </a:r>
            <a:endParaRPr lang="en-US" sz="1200" dirty="0"/>
          </a:p>
        </p:txBody>
      </p:sp>
      <p:grpSp>
        <p:nvGrpSpPr>
          <p:cNvPr id="54" name="Group 53"/>
          <p:cNvGrpSpPr/>
          <p:nvPr/>
        </p:nvGrpSpPr>
        <p:grpSpPr>
          <a:xfrm>
            <a:off x="7443693" y="0"/>
            <a:ext cx="1700307" cy="1261896"/>
            <a:chOff x="7443693" y="0"/>
            <a:chExt cx="1700307" cy="1261896"/>
          </a:xfrm>
        </p:grpSpPr>
        <p:sp>
          <p:nvSpPr>
            <p:cNvPr id="55" name="Rectangle 54"/>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9" name="Rectangle 58"/>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rot="666253">
              <a:off x="8251433" y="348775"/>
              <a:ext cx="493406" cy="61646"/>
            </a:xfrm>
            <a:prstGeom prst="rect">
              <a:avLst/>
            </a:prstGeom>
            <a:gradFill flip="none" rotWithShape="1">
              <a:gsLst>
                <a:gs pos="0">
                  <a:srgbClr val="0000FF"/>
                </a:gs>
                <a:gs pos="100000">
                  <a:srgbClr val="FF0000"/>
                </a:gs>
                <a:gs pos="50000">
                  <a:srgbClr val="FFFF00"/>
                </a:gs>
              </a:gsLst>
              <a:lin ang="1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63" name="Rectangle 62"/>
            <p:cNvSpPr/>
            <p:nvPr/>
          </p:nvSpPr>
          <p:spPr>
            <a:xfrm>
              <a:off x="8100676" y="32626"/>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rot="1260000">
              <a:off x="8693534" y="96464"/>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086832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452" y="1600200"/>
            <a:ext cx="8888722" cy="4822680"/>
          </a:xfrm>
        </p:spPr>
        <p:txBody>
          <a:bodyPr>
            <a:normAutofit/>
          </a:bodyPr>
          <a:lstStyle/>
          <a:p>
            <a:pPr marL="0" indent="0" algn="ctr">
              <a:buNone/>
            </a:pPr>
            <a:r>
              <a:rPr lang="en-US" sz="3000" b="1" dirty="0" smtClean="0"/>
              <a:t>More </a:t>
            </a:r>
            <a:r>
              <a:rPr lang="en-US" sz="3000" b="1" dirty="0" err="1" smtClean="0"/>
              <a:t>Nucleosynthesis</a:t>
            </a:r>
            <a:r>
              <a:rPr lang="en-US" sz="3000" b="1" dirty="0" smtClean="0"/>
              <a:t>: The α-process</a:t>
            </a:r>
            <a:endParaRPr lang="en-US" sz="30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27</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3" name="Title 1"/>
          <p:cNvSpPr>
            <a:spLocks noGrp="1"/>
          </p:cNvSpPr>
          <p:nvPr>
            <p:ph type="title"/>
          </p:nvPr>
        </p:nvSpPr>
        <p:spPr>
          <a:xfrm>
            <a:off x="457200" y="274638"/>
            <a:ext cx="8229600" cy="1143000"/>
          </a:xfrm>
        </p:spPr>
        <p:txBody>
          <a:bodyPr>
            <a:normAutofit fontScale="90000"/>
          </a:bodyPr>
          <a:lstStyle/>
          <a:p>
            <a:r>
              <a:rPr lang="en-US" dirty="0" smtClean="0">
                <a:solidFill>
                  <a:srgbClr val="FF0000"/>
                </a:solidFill>
              </a:rPr>
              <a:t>Low</a:t>
            </a:r>
            <a:r>
              <a:rPr lang="en-US" dirty="0" smtClean="0">
                <a:solidFill>
                  <a:srgbClr val="000000"/>
                </a:solidFill>
              </a:rPr>
              <a:t>/</a:t>
            </a:r>
            <a:r>
              <a:rPr lang="en-US" dirty="0">
                <a:solidFill>
                  <a:srgbClr val="FF6600"/>
                </a:solidFill>
              </a:rPr>
              <a:t>Intermediate</a:t>
            </a:r>
            <a:r>
              <a:rPr lang="en-US" dirty="0" smtClean="0"/>
              <a:t>-mass </a:t>
            </a:r>
            <a:br>
              <a:rPr lang="en-US" dirty="0" smtClean="0"/>
            </a:br>
            <a:r>
              <a:rPr lang="en-US" dirty="0" smtClean="0"/>
              <a:t>Star Evolution: AGBs</a:t>
            </a:r>
            <a:endParaRPr lang="en-US" dirty="0"/>
          </a:p>
        </p:txBody>
      </p:sp>
      <p:sp>
        <p:nvSpPr>
          <p:cNvPr id="43" name="Rectangle 42"/>
          <p:cNvSpPr/>
          <p:nvPr/>
        </p:nvSpPr>
        <p:spPr>
          <a:xfrm>
            <a:off x="325392" y="218756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503117" y="2474758"/>
            <a:ext cx="3611556" cy="922339"/>
            <a:chOff x="503117" y="2474758"/>
            <a:chExt cx="3611556" cy="922339"/>
          </a:xfrm>
        </p:grpSpPr>
        <p:grpSp>
          <p:nvGrpSpPr>
            <p:cNvPr id="44" name="Group 43"/>
            <p:cNvGrpSpPr/>
            <p:nvPr/>
          </p:nvGrpSpPr>
          <p:grpSpPr>
            <a:xfrm>
              <a:off x="1591891" y="2904011"/>
              <a:ext cx="433387" cy="384366"/>
              <a:chOff x="4720024" y="4073732"/>
              <a:chExt cx="666791" cy="591370"/>
            </a:xfrm>
          </p:grpSpPr>
          <p:grpSp>
            <p:nvGrpSpPr>
              <p:cNvPr id="45" name="Group 44"/>
              <p:cNvGrpSpPr/>
              <p:nvPr/>
            </p:nvGrpSpPr>
            <p:grpSpPr>
              <a:xfrm>
                <a:off x="4720024" y="4073732"/>
                <a:ext cx="576549" cy="576549"/>
                <a:chOff x="3228875" y="3219963"/>
                <a:chExt cx="576549" cy="576549"/>
              </a:xfrm>
            </p:grpSpPr>
            <p:grpSp>
              <p:nvGrpSpPr>
                <p:cNvPr id="47" name="Group 46"/>
                <p:cNvGrpSpPr/>
                <p:nvPr/>
              </p:nvGrpSpPr>
              <p:grpSpPr>
                <a:xfrm>
                  <a:off x="3228875" y="3226327"/>
                  <a:ext cx="493004" cy="570185"/>
                  <a:chOff x="1890136" y="2891099"/>
                  <a:chExt cx="493004" cy="570185"/>
                </a:xfrm>
              </p:grpSpPr>
              <p:sp>
                <p:nvSpPr>
                  <p:cNvPr id="49" name="Oval 48"/>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50" name="Oval 49"/>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48" name="Oval 47"/>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46" name="Oval 45"/>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63" name="Oval 62"/>
            <p:cNvSpPr/>
            <p:nvPr/>
          </p:nvSpPr>
          <p:spPr>
            <a:xfrm>
              <a:off x="2694533" y="2769990"/>
              <a:ext cx="627107" cy="627107"/>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rgbClr val="FFFFFF"/>
                  </a:solidFill>
                </a:rPr>
                <a:t>16</a:t>
              </a:r>
              <a:r>
                <a:rPr lang="en-US" sz="1400" b="1" dirty="0" smtClean="0">
                  <a:solidFill>
                    <a:srgbClr val="FFFFFF"/>
                  </a:solidFill>
                </a:rPr>
                <a:t>O</a:t>
              </a:r>
              <a:endParaRPr lang="en-US" sz="1400" b="1" dirty="0">
                <a:solidFill>
                  <a:srgbClr val="FFFFFF"/>
                </a:solidFill>
              </a:endParaRPr>
            </a:p>
          </p:txBody>
        </p:sp>
        <p:cxnSp>
          <p:nvCxnSpPr>
            <p:cNvPr id="73" name="Straight Arrow Connector 72"/>
            <p:cNvCxnSpPr/>
            <p:nvPr/>
          </p:nvCxnSpPr>
          <p:spPr>
            <a:xfrm>
              <a:off x="2153249" y="3085022"/>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4" name="Oval 73"/>
            <p:cNvSpPr/>
            <p:nvPr/>
          </p:nvSpPr>
          <p:spPr>
            <a:xfrm>
              <a:off x="503117" y="2769990"/>
              <a:ext cx="617863" cy="6045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aseline="30000" dirty="0"/>
                <a:t>12</a:t>
              </a:r>
              <a:r>
                <a:rPr lang="en-US" sz="1600" dirty="0" smtClean="0"/>
                <a:t>C</a:t>
              </a:r>
              <a:endParaRPr lang="en-US" sz="1600" dirty="0"/>
            </a:p>
          </p:txBody>
        </p:sp>
        <p:sp>
          <p:nvSpPr>
            <p:cNvPr id="75" name="Freeform 74"/>
            <p:cNvSpPr/>
            <p:nvPr/>
          </p:nvSpPr>
          <p:spPr>
            <a:xfrm rot="3131485">
              <a:off x="3529744" y="2659204"/>
              <a:ext cx="230920" cy="619594"/>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3826989" y="2474758"/>
              <a:ext cx="287684" cy="369332"/>
            </a:xfrm>
            <a:prstGeom prst="rect">
              <a:avLst/>
            </a:prstGeom>
          </p:spPr>
          <p:txBody>
            <a:bodyPr wrap="none">
              <a:spAutoFit/>
            </a:bodyPr>
            <a:lstStyle/>
            <a:p>
              <a:r>
                <a:rPr lang="el-GR" dirty="0"/>
                <a:t>γ</a:t>
              </a:r>
              <a:endParaRPr lang="en-US" dirty="0"/>
            </a:p>
          </p:txBody>
        </p:sp>
        <p:sp>
          <p:nvSpPr>
            <p:cNvPr id="79" name="Cross 78"/>
            <p:cNvSpPr/>
            <p:nvPr/>
          </p:nvSpPr>
          <p:spPr>
            <a:xfrm>
              <a:off x="1161369" y="2900790"/>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503117" y="3711979"/>
            <a:ext cx="3611556" cy="922339"/>
            <a:chOff x="503117" y="3711979"/>
            <a:chExt cx="3611556" cy="922339"/>
          </a:xfrm>
        </p:grpSpPr>
        <p:grpSp>
          <p:nvGrpSpPr>
            <p:cNvPr id="95" name="Group 94"/>
            <p:cNvGrpSpPr/>
            <p:nvPr/>
          </p:nvGrpSpPr>
          <p:grpSpPr>
            <a:xfrm>
              <a:off x="1591891" y="4141232"/>
              <a:ext cx="433387" cy="384366"/>
              <a:chOff x="4720024" y="4073732"/>
              <a:chExt cx="666791" cy="591370"/>
            </a:xfrm>
          </p:grpSpPr>
          <p:grpSp>
            <p:nvGrpSpPr>
              <p:cNvPr id="102" name="Group 101"/>
              <p:cNvGrpSpPr/>
              <p:nvPr/>
            </p:nvGrpSpPr>
            <p:grpSpPr>
              <a:xfrm>
                <a:off x="4720024" y="4073732"/>
                <a:ext cx="576549" cy="576549"/>
                <a:chOff x="3228875" y="3219963"/>
                <a:chExt cx="576549" cy="576549"/>
              </a:xfrm>
            </p:grpSpPr>
            <p:grpSp>
              <p:nvGrpSpPr>
                <p:cNvPr id="104" name="Group 103"/>
                <p:cNvGrpSpPr/>
                <p:nvPr/>
              </p:nvGrpSpPr>
              <p:grpSpPr>
                <a:xfrm>
                  <a:off x="3228875" y="3226327"/>
                  <a:ext cx="493004" cy="570185"/>
                  <a:chOff x="1890136" y="2891099"/>
                  <a:chExt cx="493004" cy="570185"/>
                </a:xfrm>
              </p:grpSpPr>
              <p:sp>
                <p:nvSpPr>
                  <p:cNvPr id="106" name="Oval 105"/>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07" name="Oval 106"/>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05" name="Oval 104"/>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3" name="Oval 102"/>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96" name="Oval 95"/>
            <p:cNvSpPr/>
            <p:nvPr/>
          </p:nvSpPr>
          <p:spPr>
            <a:xfrm>
              <a:off x="2694533" y="4007211"/>
              <a:ext cx="627107" cy="627107"/>
            </a:xfrm>
            <a:prstGeom prst="ellipse">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rgbClr val="FFFFFF"/>
                  </a:solidFill>
                </a:rPr>
                <a:t>18</a:t>
              </a:r>
              <a:r>
                <a:rPr lang="en-US" sz="1400" b="1" dirty="0" smtClean="0">
                  <a:solidFill>
                    <a:srgbClr val="FFFFFF"/>
                  </a:solidFill>
                </a:rPr>
                <a:t>F</a:t>
              </a:r>
              <a:endParaRPr lang="en-US" sz="1400" b="1" dirty="0">
                <a:solidFill>
                  <a:srgbClr val="FFFFFF"/>
                </a:solidFill>
              </a:endParaRPr>
            </a:p>
          </p:txBody>
        </p:sp>
        <p:cxnSp>
          <p:nvCxnSpPr>
            <p:cNvPr id="97" name="Straight Arrow Connector 96"/>
            <p:cNvCxnSpPr/>
            <p:nvPr/>
          </p:nvCxnSpPr>
          <p:spPr>
            <a:xfrm>
              <a:off x="2153249" y="4322243"/>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8" name="Oval 97"/>
            <p:cNvSpPr/>
            <p:nvPr/>
          </p:nvSpPr>
          <p:spPr>
            <a:xfrm>
              <a:off x="503117" y="4007211"/>
              <a:ext cx="617863" cy="604559"/>
            </a:xfrm>
            <a:prstGeom prst="ellipse">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baseline="30000" dirty="0" smtClean="0"/>
                <a:t>14</a:t>
              </a:r>
              <a:r>
                <a:rPr lang="en-US" sz="1500" b="1" dirty="0" smtClean="0"/>
                <a:t>N</a:t>
              </a:r>
              <a:endParaRPr lang="en-US" sz="1500" b="1" dirty="0"/>
            </a:p>
          </p:txBody>
        </p:sp>
        <p:sp>
          <p:nvSpPr>
            <p:cNvPr id="99" name="Freeform 98"/>
            <p:cNvSpPr/>
            <p:nvPr/>
          </p:nvSpPr>
          <p:spPr>
            <a:xfrm rot="3131485">
              <a:off x="3529744" y="3896425"/>
              <a:ext cx="230920" cy="619594"/>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0" name="Rectangle 99"/>
            <p:cNvSpPr/>
            <p:nvPr/>
          </p:nvSpPr>
          <p:spPr>
            <a:xfrm>
              <a:off x="3826989" y="3711979"/>
              <a:ext cx="287684" cy="369332"/>
            </a:xfrm>
            <a:prstGeom prst="rect">
              <a:avLst/>
            </a:prstGeom>
          </p:spPr>
          <p:txBody>
            <a:bodyPr wrap="none">
              <a:spAutoFit/>
            </a:bodyPr>
            <a:lstStyle/>
            <a:p>
              <a:r>
                <a:rPr lang="el-GR" dirty="0"/>
                <a:t>γ</a:t>
              </a:r>
              <a:endParaRPr lang="en-US" dirty="0"/>
            </a:p>
          </p:txBody>
        </p:sp>
        <p:sp>
          <p:nvSpPr>
            <p:cNvPr id="122" name="Cross 121"/>
            <p:cNvSpPr/>
            <p:nvPr/>
          </p:nvSpPr>
          <p:spPr>
            <a:xfrm>
              <a:off x="1192257" y="4141232"/>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501588" y="4850088"/>
            <a:ext cx="3611556" cy="922339"/>
            <a:chOff x="501588" y="4850088"/>
            <a:chExt cx="3611556" cy="922339"/>
          </a:xfrm>
        </p:grpSpPr>
        <p:grpSp>
          <p:nvGrpSpPr>
            <p:cNvPr id="109" name="Group 108"/>
            <p:cNvGrpSpPr/>
            <p:nvPr/>
          </p:nvGrpSpPr>
          <p:grpSpPr>
            <a:xfrm>
              <a:off x="1590362" y="5279341"/>
              <a:ext cx="433387" cy="384366"/>
              <a:chOff x="4720024" y="4073732"/>
              <a:chExt cx="666791" cy="591370"/>
            </a:xfrm>
          </p:grpSpPr>
          <p:grpSp>
            <p:nvGrpSpPr>
              <p:cNvPr id="116" name="Group 115"/>
              <p:cNvGrpSpPr/>
              <p:nvPr/>
            </p:nvGrpSpPr>
            <p:grpSpPr>
              <a:xfrm>
                <a:off x="4720024" y="4073732"/>
                <a:ext cx="576549" cy="576549"/>
                <a:chOff x="3228875" y="3219963"/>
                <a:chExt cx="576549" cy="576549"/>
              </a:xfrm>
            </p:grpSpPr>
            <p:grpSp>
              <p:nvGrpSpPr>
                <p:cNvPr id="118" name="Group 117"/>
                <p:cNvGrpSpPr/>
                <p:nvPr/>
              </p:nvGrpSpPr>
              <p:grpSpPr>
                <a:xfrm>
                  <a:off x="3228875" y="3226327"/>
                  <a:ext cx="493004" cy="570185"/>
                  <a:chOff x="1890136" y="2891099"/>
                  <a:chExt cx="493004" cy="570185"/>
                </a:xfrm>
              </p:grpSpPr>
              <p:sp>
                <p:nvSpPr>
                  <p:cNvPr id="120" name="Oval 119"/>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21" name="Oval 120"/>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19" name="Oval 118"/>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17" name="Oval 116"/>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110" name="Oval 109"/>
            <p:cNvSpPr/>
            <p:nvPr/>
          </p:nvSpPr>
          <p:spPr>
            <a:xfrm>
              <a:off x="2693004" y="5145320"/>
              <a:ext cx="627107" cy="627107"/>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aseline="30000" dirty="0" smtClean="0">
                  <a:solidFill>
                    <a:srgbClr val="FFFFFF"/>
                  </a:solidFill>
                </a:rPr>
                <a:t>22</a:t>
              </a:r>
              <a:r>
                <a:rPr lang="en-US" sz="1100" dirty="0" smtClean="0">
                  <a:solidFill>
                    <a:srgbClr val="FFFFFF"/>
                  </a:solidFill>
                </a:rPr>
                <a:t>Ne</a:t>
              </a:r>
              <a:endParaRPr lang="en-US" sz="1100" dirty="0">
                <a:solidFill>
                  <a:srgbClr val="FFFFFF"/>
                </a:solidFill>
              </a:endParaRPr>
            </a:p>
          </p:txBody>
        </p:sp>
        <p:cxnSp>
          <p:nvCxnSpPr>
            <p:cNvPr id="111" name="Straight Arrow Connector 110"/>
            <p:cNvCxnSpPr/>
            <p:nvPr/>
          </p:nvCxnSpPr>
          <p:spPr>
            <a:xfrm>
              <a:off x="2151720" y="5460352"/>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501588" y="5145320"/>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baseline="30000" dirty="0" smtClean="0"/>
                <a:t>18</a:t>
              </a:r>
              <a:r>
                <a:rPr lang="en-US" sz="1500" b="1" dirty="0" smtClean="0"/>
                <a:t>O</a:t>
              </a:r>
              <a:endParaRPr lang="en-US" sz="1500" b="1" dirty="0"/>
            </a:p>
          </p:txBody>
        </p:sp>
        <p:sp>
          <p:nvSpPr>
            <p:cNvPr id="113" name="Freeform 112"/>
            <p:cNvSpPr/>
            <p:nvPr/>
          </p:nvSpPr>
          <p:spPr>
            <a:xfrm rot="3131485">
              <a:off x="3528215" y="5034534"/>
              <a:ext cx="230920" cy="619594"/>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Rectangle 113"/>
            <p:cNvSpPr/>
            <p:nvPr/>
          </p:nvSpPr>
          <p:spPr>
            <a:xfrm>
              <a:off x="3825460" y="4850088"/>
              <a:ext cx="287684" cy="369332"/>
            </a:xfrm>
            <a:prstGeom prst="rect">
              <a:avLst/>
            </a:prstGeom>
          </p:spPr>
          <p:txBody>
            <a:bodyPr wrap="none">
              <a:spAutoFit/>
            </a:bodyPr>
            <a:lstStyle/>
            <a:p>
              <a:r>
                <a:rPr lang="el-GR" dirty="0"/>
                <a:t>γ</a:t>
              </a:r>
              <a:endParaRPr lang="en-US" dirty="0"/>
            </a:p>
          </p:txBody>
        </p:sp>
        <p:sp>
          <p:nvSpPr>
            <p:cNvPr id="123" name="Cross 122"/>
            <p:cNvSpPr/>
            <p:nvPr/>
          </p:nvSpPr>
          <p:spPr>
            <a:xfrm>
              <a:off x="1192257" y="5311429"/>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4637055" y="3191880"/>
            <a:ext cx="3659281" cy="1906425"/>
            <a:chOff x="4637055" y="3191880"/>
            <a:chExt cx="3659281" cy="1906425"/>
          </a:xfrm>
        </p:grpSpPr>
        <p:grpSp>
          <p:nvGrpSpPr>
            <p:cNvPr id="11" name="Group 10"/>
            <p:cNvGrpSpPr/>
            <p:nvPr/>
          </p:nvGrpSpPr>
          <p:grpSpPr>
            <a:xfrm>
              <a:off x="5727333" y="3325901"/>
              <a:ext cx="433387" cy="384366"/>
              <a:chOff x="5727333" y="3325901"/>
              <a:chExt cx="433387" cy="384366"/>
            </a:xfrm>
          </p:grpSpPr>
          <p:grpSp>
            <p:nvGrpSpPr>
              <p:cNvPr id="132" name="Group 131"/>
              <p:cNvGrpSpPr/>
              <p:nvPr/>
            </p:nvGrpSpPr>
            <p:grpSpPr>
              <a:xfrm>
                <a:off x="5727333" y="3325901"/>
                <a:ext cx="374733" cy="374733"/>
                <a:chOff x="3228875" y="3219963"/>
                <a:chExt cx="576549" cy="576549"/>
              </a:xfrm>
            </p:grpSpPr>
            <p:grpSp>
              <p:nvGrpSpPr>
                <p:cNvPr id="134" name="Group 133"/>
                <p:cNvGrpSpPr/>
                <p:nvPr/>
              </p:nvGrpSpPr>
              <p:grpSpPr>
                <a:xfrm>
                  <a:off x="3228875" y="3226327"/>
                  <a:ext cx="493004" cy="570185"/>
                  <a:chOff x="1890136" y="2891099"/>
                  <a:chExt cx="493004" cy="570185"/>
                </a:xfrm>
              </p:grpSpPr>
              <p:sp>
                <p:nvSpPr>
                  <p:cNvPr id="136" name="Oval 135"/>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37" name="Oval 136"/>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35" name="Oval 134"/>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33" name="Oval 132"/>
              <p:cNvSpPr/>
              <p:nvPr/>
            </p:nvSpPr>
            <p:spPr>
              <a:xfrm>
                <a:off x="5910898" y="3460445"/>
                <a:ext cx="249822" cy="249822"/>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126" name="Oval 125"/>
            <p:cNvSpPr/>
            <p:nvPr/>
          </p:nvSpPr>
          <p:spPr>
            <a:xfrm>
              <a:off x="6829975" y="3191880"/>
              <a:ext cx="627107" cy="627107"/>
            </a:xfrm>
            <a:prstGeom prst="ellipse">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rgbClr val="FFFFFF"/>
                  </a:solidFill>
                </a:rPr>
                <a:t>16</a:t>
              </a:r>
              <a:r>
                <a:rPr lang="en-US" sz="1400" b="1" dirty="0" smtClean="0">
                  <a:solidFill>
                    <a:srgbClr val="FFFFFF"/>
                  </a:solidFill>
                </a:rPr>
                <a:t>O</a:t>
              </a:r>
              <a:endParaRPr lang="en-US" sz="1400" b="1" dirty="0">
                <a:solidFill>
                  <a:srgbClr val="FFFFFF"/>
                </a:solidFill>
              </a:endParaRPr>
            </a:p>
          </p:txBody>
        </p:sp>
        <p:cxnSp>
          <p:nvCxnSpPr>
            <p:cNvPr id="127" name="Straight Arrow Connector 126"/>
            <p:cNvCxnSpPr/>
            <p:nvPr/>
          </p:nvCxnSpPr>
          <p:spPr>
            <a:xfrm>
              <a:off x="6288691" y="3506912"/>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4638559" y="3191880"/>
              <a:ext cx="617863" cy="60455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aseline="30000" dirty="0" smtClean="0"/>
                <a:t>13</a:t>
              </a:r>
              <a:r>
                <a:rPr lang="en-US" sz="1600" dirty="0" smtClean="0"/>
                <a:t>C</a:t>
              </a:r>
              <a:endParaRPr lang="en-US" sz="1600" dirty="0"/>
            </a:p>
          </p:txBody>
        </p:sp>
        <p:sp>
          <p:nvSpPr>
            <p:cNvPr id="131" name="Cross 130"/>
            <p:cNvSpPr/>
            <p:nvPr/>
          </p:nvSpPr>
          <p:spPr>
            <a:xfrm>
              <a:off x="5296811" y="3322680"/>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9" name="Group 138"/>
            <p:cNvGrpSpPr/>
            <p:nvPr/>
          </p:nvGrpSpPr>
          <p:grpSpPr>
            <a:xfrm>
              <a:off x="5725829" y="4605219"/>
              <a:ext cx="433387" cy="384366"/>
              <a:chOff x="4720024" y="4073732"/>
              <a:chExt cx="666791" cy="591370"/>
            </a:xfrm>
          </p:grpSpPr>
          <p:grpSp>
            <p:nvGrpSpPr>
              <p:cNvPr id="146" name="Group 145"/>
              <p:cNvGrpSpPr/>
              <p:nvPr/>
            </p:nvGrpSpPr>
            <p:grpSpPr>
              <a:xfrm>
                <a:off x="4720024" y="4073732"/>
                <a:ext cx="576549" cy="576549"/>
                <a:chOff x="3228875" y="3219963"/>
                <a:chExt cx="576549" cy="576549"/>
              </a:xfrm>
            </p:grpSpPr>
            <p:grpSp>
              <p:nvGrpSpPr>
                <p:cNvPr id="148" name="Group 147"/>
                <p:cNvGrpSpPr/>
                <p:nvPr/>
              </p:nvGrpSpPr>
              <p:grpSpPr>
                <a:xfrm>
                  <a:off x="3228875" y="3226327"/>
                  <a:ext cx="493004" cy="570185"/>
                  <a:chOff x="1890136" y="2891099"/>
                  <a:chExt cx="493004" cy="570185"/>
                </a:xfrm>
              </p:grpSpPr>
              <p:sp>
                <p:nvSpPr>
                  <p:cNvPr id="150" name="Oval 149"/>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51" name="Oval 150"/>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49" name="Oval 148"/>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47" name="Oval 146"/>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140" name="Oval 139"/>
            <p:cNvSpPr/>
            <p:nvPr/>
          </p:nvSpPr>
          <p:spPr>
            <a:xfrm>
              <a:off x="6828471" y="4471198"/>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aseline="30000" dirty="0" smtClean="0">
                  <a:solidFill>
                    <a:srgbClr val="FFFFFF"/>
                  </a:solidFill>
                </a:rPr>
                <a:t>25</a:t>
              </a:r>
              <a:r>
                <a:rPr lang="en-US" sz="1000" dirty="0" smtClean="0">
                  <a:solidFill>
                    <a:srgbClr val="FFFFFF"/>
                  </a:solidFill>
                </a:rPr>
                <a:t>Mg</a:t>
              </a:r>
              <a:endParaRPr lang="en-US" sz="1000" dirty="0">
                <a:solidFill>
                  <a:srgbClr val="FFFFFF"/>
                </a:solidFill>
              </a:endParaRPr>
            </a:p>
          </p:txBody>
        </p:sp>
        <p:cxnSp>
          <p:nvCxnSpPr>
            <p:cNvPr id="141" name="Straight Arrow Connector 140"/>
            <p:cNvCxnSpPr/>
            <p:nvPr/>
          </p:nvCxnSpPr>
          <p:spPr>
            <a:xfrm>
              <a:off x="6287187" y="4786230"/>
              <a:ext cx="477325"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2" name="Oval 141"/>
            <p:cNvSpPr/>
            <p:nvPr/>
          </p:nvSpPr>
          <p:spPr>
            <a:xfrm>
              <a:off x="4637055" y="4471198"/>
              <a:ext cx="617863" cy="604559"/>
            </a:xfrm>
            <a:prstGeom prst="ellipse">
              <a:avLst/>
            </a:prstGeom>
            <a:solidFill>
              <a:srgbClr val="FF66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aseline="30000" dirty="0" smtClean="0"/>
                <a:t>22</a:t>
              </a:r>
              <a:r>
                <a:rPr lang="en-US" sz="1100" dirty="0" smtClean="0"/>
                <a:t>Ne</a:t>
              </a:r>
              <a:endParaRPr lang="en-US" sz="1100" dirty="0"/>
            </a:p>
          </p:txBody>
        </p:sp>
        <p:sp>
          <p:nvSpPr>
            <p:cNvPr id="145" name="Cross 144"/>
            <p:cNvSpPr/>
            <p:nvPr/>
          </p:nvSpPr>
          <p:spPr>
            <a:xfrm>
              <a:off x="5327724" y="4637307"/>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Cross 151"/>
            <p:cNvSpPr/>
            <p:nvPr/>
          </p:nvSpPr>
          <p:spPr>
            <a:xfrm>
              <a:off x="7555511" y="3374549"/>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Oval 153"/>
            <p:cNvSpPr/>
            <p:nvPr/>
          </p:nvSpPr>
          <p:spPr>
            <a:xfrm>
              <a:off x="7908493" y="3327613"/>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sp>
          <p:nvSpPr>
            <p:cNvPr id="155" name="Cross 154"/>
            <p:cNvSpPr/>
            <p:nvPr/>
          </p:nvSpPr>
          <p:spPr>
            <a:xfrm>
              <a:off x="7558988" y="4634318"/>
              <a:ext cx="297846" cy="297846"/>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Oval 155"/>
            <p:cNvSpPr/>
            <p:nvPr/>
          </p:nvSpPr>
          <p:spPr>
            <a:xfrm>
              <a:off x="7911970" y="4587382"/>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2" name="Rounded Rectangle 11"/>
          <p:cNvSpPr/>
          <p:nvPr/>
        </p:nvSpPr>
        <p:spPr>
          <a:xfrm>
            <a:off x="4440654" y="2687866"/>
            <a:ext cx="4043857" cy="2841297"/>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2" name="Group 161"/>
          <p:cNvGrpSpPr/>
          <p:nvPr/>
        </p:nvGrpSpPr>
        <p:grpSpPr>
          <a:xfrm>
            <a:off x="7443693" y="0"/>
            <a:ext cx="1700307" cy="1261896"/>
            <a:chOff x="7443693" y="0"/>
            <a:chExt cx="1700307" cy="1261896"/>
          </a:xfrm>
        </p:grpSpPr>
        <p:sp>
          <p:nvSpPr>
            <p:cNvPr id="163" name="Rectangle 162"/>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5" name="Straight Arrow Connector 164"/>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6" name="Straight Arrow Connector 165"/>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7" name="Rectangle 166"/>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8" name="Rectangle 167"/>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9" name="Rectangle 168"/>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0" name="Rectangle 169"/>
            <p:cNvSpPr/>
            <p:nvPr/>
          </p:nvSpPr>
          <p:spPr>
            <a:xfrm rot="666253">
              <a:off x="8251433" y="348775"/>
              <a:ext cx="493406" cy="61646"/>
            </a:xfrm>
            <a:prstGeom prst="rect">
              <a:avLst/>
            </a:prstGeom>
            <a:gradFill flip="none" rotWithShape="1">
              <a:gsLst>
                <a:gs pos="0">
                  <a:srgbClr val="0000FF"/>
                </a:gs>
                <a:gs pos="100000">
                  <a:srgbClr val="FF0000"/>
                </a:gs>
                <a:gs pos="50000">
                  <a:srgbClr val="FFFF00"/>
                </a:gs>
              </a:gsLst>
              <a:lin ang="1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171" name="Rectangle 170"/>
            <p:cNvSpPr/>
            <p:nvPr/>
          </p:nvSpPr>
          <p:spPr>
            <a:xfrm>
              <a:off x="8100676" y="32626"/>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ectangle 171"/>
            <p:cNvSpPr/>
            <p:nvPr/>
          </p:nvSpPr>
          <p:spPr>
            <a:xfrm rot="1260000">
              <a:off x="8693534" y="96464"/>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31826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903" y="1499862"/>
            <a:ext cx="3975401" cy="4923017"/>
          </a:xfrm>
        </p:spPr>
        <p:txBody>
          <a:bodyPr>
            <a:normAutofit/>
          </a:bodyPr>
          <a:lstStyle/>
          <a:p>
            <a:pPr marL="0" indent="0" algn="ctr">
              <a:buNone/>
            </a:pPr>
            <a:r>
              <a:rPr lang="en-US" sz="2400" b="1" dirty="0" smtClean="0"/>
              <a:t>More </a:t>
            </a:r>
            <a:r>
              <a:rPr lang="en-US" sz="2400" b="1" dirty="0" err="1" smtClean="0"/>
              <a:t>Nucleosynthesis</a:t>
            </a:r>
            <a:r>
              <a:rPr lang="en-US" sz="2400" b="1" dirty="0" smtClean="0"/>
              <a:t>:</a:t>
            </a:r>
          </a:p>
          <a:p>
            <a:pPr marL="0" indent="0" algn="ctr">
              <a:buNone/>
            </a:pPr>
            <a:r>
              <a:rPr lang="en-US" sz="2400" b="1" dirty="0" smtClean="0"/>
              <a:t>Slow neutron capture</a:t>
            </a:r>
          </a:p>
          <a:p>
            <a:r>
              <a:rPr lang="en-US" sz="2200" dirty="0" smtClean="0"/>
              <a:t>Starts with </a:t>
            </a:r>
            <a:r>
              <a:rPr lang="en-US" sz="2200" baseline="30000" dirty="0" smtClean="0"/>
              <a:t>56</a:t>
            </a:r>
            <a:r>
              <a:rPr lang="en-US" sz="2200" dirty="0" smtClean="0"/>
              <a:t>Fe as seed</a:t>
            </a:r>
          </a:p>
          <a:p>
            <a:r>
              <a:rPr lang="en-US" sz="2200" dirty="0" smtClean="0"/>
              <a:t>Neutrons from </a:t>
            </a:r>
            <a:r>
              <a:rPr lang="en-US" sz="2200" baseline="30000" dirty="0" smtClean="0"/>
              <a:t>16</a:t>
            </a:r>
            <a:r>
              <a:rPr lang="en-US" sz="2200" dirty="0" smtClean="0"/>
              <a:t>O and </a:t>
            </a:r>
            <a:r>
              <a:rPr lang="en-US" sz="2200" baseline="30000" dirty="0" smtClean="0"/>
              <a:t>25</a:t>
            </a:r>
            <a:r>
              <a:rPr lang="en-US" sz="2200" dirty="0" smtClean="0"/>
              <a:t>Mg</a:t>
            </a:r>
          </a:p>
          <a:p>
            <a:r>
              <a:rPr lang="en-US" sz="2200" dirty="0" smtClean="0"/>
              <a:t>Neutrons bombard nuclei until nuclei become unstable</a:t>
            </a:r>
          </a:p>
          <a:p>
            <a:r>
              <a:rPr lang="en-US" sz="2200" dirty="0" smtClean="0"/>
              <a:t>Unstable nuclei β-decay (n</a:t>
            </a:r>
            <a:r>
              <a:rPr lang="en-US" sz="2200" baseline="30000" dirty="0" smtClean="0"/>
              <a:t>0 </a:t>
            </a:r>
            <a:r>
              <a:rPr lang="en-US" sz="2200" dirty="0" smtClean="0"/>
              <a:t>becomes p</a:t>
            </a:r>
            <a:r>
              <a:rPr lang="en-US" sz="2200" baseline="30000" dirty="0" smtClean="0"/>
              <a:t>+</a:t>
            </a:r>
            <a:r>
              <a:rPr lang="en-US" sz="2200" dirty="0" smtClean="0"/>
              <a:t> and atom loses e</a:t>
            </a:r>
            <a:r>
              <a:rPr lang="en-US" sz="2200" baseline="30000" dirty="0" smtClean="0"/>
              <a:t>-</a:t>
            </a:r>
            <a:r>
              <a:rPr lang="en-US" sz="2200" dirty="0" smtClean="0"/>
              <a:t>)</a:t>
            </a:r>
          </a:p>
          <a:p>
            <a:r>
              <a:rPr lang="en-US" sz="2200" dirty="0" smtClean="0"/>
              <a:t>Creates heavy elements up through Yttrium (39 p</a:t>
            </a:r>
            <a:r>
              <a:rPr lang="en-US" sz="2200" baseline="30000" dirty="0" smtClean="0"/>
              <a:t>+</a:t>
            </a:r>
            <a:r>
              <a:rPr lang="en-US" sz="2200" dirty="0" smtClean="0"/>
              <a:t>)</a:t>
            </a:r>
          </a:p>
          <a:p>
            <a:r>
              <a:rPr lang="en-US" sz="2200" dirty="0" smtClean="0"/>
              <a:t>Occurs during TP-AGB in He shell</a:t>
            </a:r>
            <a:endParaRPr lang="en-US" sz="22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28</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3" name="Title 1"/>
          <p:cNvSpPr>
            <a:spLocks noGrp="1"/>
          </p:cNvSpPr>
          <p:nvPr>
            <p:ph type="title"/>
          </p:nvPr>
        </p:nvSpPr>
        <p:spPr>
          <a:xfrm>
            <a:off x="457200" y="274638"/>
            <a:ext cx="8229600" cy="1143000"/>
          </a:xfrm>
        </p:spPr>
        <p:txBody>
          <a:bodyPr>
            <a:normAutofit fontScale="90000"/>
          </a:bodyPr>
          <a:lstStyle/>
          <a:p>
            <a:r>
              <a:rPr lang="en-US" dirty="0" smtClean="0">
                <a:solidFill>
                  <a:srgbClr val="FF0000"/>
                </a:solidFill>
              </a:rPr>
              <a:t>Low</a:t>
            </a:r>
            <a:r>
              <a:rPr lang="en-US" dirty="0" smtClean="0">
                <a:solidFill>
                  <a:srgbClr val="000000"/>
                </a:solidFill>
              </a:rPr>
              <a:t>/</a:t>
            </a:r>
            <a:r>
              <a:rPr lang="en-US" dirty="0">
                <a:solidFill>
                  <a:srgbClr val="FF6600"/>
                </a:solidFill>
              </a:rPr>
              <a:t>Intermediate</a:t>
            </a:r>
            <a:r>
              <a:rPr lang="en-US" dirty="0" smtClean="0"/>
              <a:t>-mass </a:t>
            </a:r>
            <a:br>
              <a:rPr lang="en-US" dirty="0" smtClean="0"/>
            </a:br>
            <a:r>
              <a:rPr lang="en-US" dirty="0" smtClean="0"/>
              <a:t>Star Evolution: AGBs</a:t>
            </a:r>
            <a:endParaRPr lang="en-US" dirty="0"/>
          </a:p>
        </p:txBody>
      </p:sp>
      <p:pic>
        <p:nvPicPr>
          <p:cNvPr id="2" name="Picture 1" descr="s_proces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244" y="2158756"/>
            <a:ext cx="4754880" cy="2560320"/>
          </a:xfrm>
          <a:prstGeom prst="rect">
            <a:avLst/>
          </a:prstGeom>
          <a:ln>
            <a:solidFill>
              <a:schemeClr val="tx1"/>
            </a:solidFill>
          </a:ln>
        </p:spPr>
      </p:pic>
      <p:sp>
        <p:nvSpPr>
          <p:cNvPr id="7" name="TextBox 6"/>
          <p:cNvSpPr txBox="1"/>
          <p:nvPr/>
        </p:nvSpPr>
        <p:spPr>
          <a:xfrm>
            <a:off x="4184244" y="4842286"/>
            <a:ext cx="4754880" cy="461665"/>
          </a:xfrm>
          <a:prstGeom prst="rect">
            <a:avLst/>
          </a:prstGeom>
          <a:noFill/>
        </p:spPr>
        <p:txBody>
          <a:bodyPr wrap="square" rtlCol="0">
            <a:spAutoFit/>
          </a:bodyPr>
          <a:lstStyle/>
          <a:p>
            <a:pPr algn="ctr"/>
            <a:r>
              <a:rPr lang="en-US" sz="1200" i="1" dirty="0"/>
              <a:t>Credit: http://</a:t>
            </a:r>
            <a:r>
              <a:rPr lang="en-US" sz="1200" i="1" dirty="0" err="1"/>
              <a:t>www.scienceinschool.org</a:t>
            </a:r>
            <a:r>
              <a:rPr lang="en-US" sz="1200" i="1" dirty="0"/>
              <a:t>/repository/images/issue5fusion5_large.jpg </a:t>
            </a:r>
          </a:p>
        </p:txBody>
      </p:sp>
      <p:grpSp>
        <p:nvGrpSpPr>
          <p:cNvPr id="26" name="Group 25"/>
          <p:cNvGrpSpPr/>
          <p:nvPr/>
        </p:nvGrpSpPr>
        <p:grpSpPr>
          <a:xfrm>
            <a:off x="7443693" y="0"/>
            <a:ext cx="1700307" cy="1261896"/>
            <a:chOff x="7443693" y="0"/>
            <a:chExt cx="1700307" cy="1261896"/>
          </a:xfrm>
        </p:grpSpPr>
        <p:sp>
          <p:nvSpPr>
            <p:cNvPr id="27" name="Rectangle 26"/>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rot="666253">
              <a:off x="8251433" y="348775"/>
              <a:ext cx="493406" cy="61646"/>
            </a:xfrm>
            <a:prstGeom prst="rect">
              <a:avLst/>
            </a:prstGeom>
            <a:gradFill flip="none" rotWithShape="1">
              <a:gsLst>
                <a:gs pos="0">
                  <a:srgbClr val="0000FF"/>
                </a:gs>
                <a:gs pos="100000">
                  <a:srgbClr val="FF0000"/>
                </a:gs>
                <a:gs pos="50000">
                  <a:srgbClr val="FFFF00"/>
                </a:gs>
              </a:gsLst>
              <a:lin ang="1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35" name="Rectangle 34"/>
            <p:cNvSpPr/>
            <p:nvPr/>
          </p:nvSpPr>
          <p:spPr>
            <a:xfrm>
              <a:off x="8100676" y="32626"/>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rot="1260000">
              <a:off x="8693534" y="96464"/>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746910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Definitions</a:t>
            </a:r>
            <a:endParaRPr lang="en-US" dirty="0"/>
          </a:p>
        </p:txBody>
      </p:sp>
      <p:sp>
        <p:nvSpPr>
          <p:cNvPr id="3" name="Content Placeholder 2"/>
          <p:cNvSpPr>
            <a:spLocks noGrp="1"/>
          </p:cNvSpPr>
          <p:nvPr>
            <p:ph idx="1"/>
          </p:nvPr>
        </p:nvSpPr>
        <p:spPr>
          <a:xfrm>
            <a:off x="121605" y="1248940"/>
            <a:ext cx="8836610" cy="5107410"/>
          </a:xfrm>
        </p:spPr>
        <p:txBody>
          <a:bodyPr>
            <a:noAutofit/>
          </a:bodyPr>
          <a:lstStyle/>
          <a:p>
            <a:r>
              <a:rPr lang="en-US" sz="2800" b="1" dirty="0" smtClean="0"/>
              <a:t>Stellar wind </a:t>
            </a:r>
            <a:r>
              <a:rPr lang="en-US" sz="2800" dirty="0" smtClean="0"/>
              <a:t>– the stream of particles (atoms/ions/molecules) emitted from a star</a:t>
            </a:r>
          </a:p>
          <a:p>
            <a:r>
              <a:rPr lang="en-US" sz="2800" b="1" dirty="0" smtClean="0"/>
              <a:t>Stellar evolution </a:t>
            </a:r>
            <a:r>
              <a:rPr lang="en-US" sz="2800" dirty="0" smtClean="0"/>
              <a:t>– path of major phases during star’s atom-fusing lifetime</a:t>
            </a:r>
          </a:p>
          <a:p>
            <a:r>
              <a:rPr lang="en-US" sz="2800" b="1" dirty="0" smtClean="0"/>
              <a:t>Atomic absorption </a:t>
            </a:r>
            <a:r>
              <a:rPr lang="en-US" sz="2800" dirty="0" smtClean="0"/>
              <a:t>– the absorption of energy from light by an atom with electrons</a:t>
            </a:r>
          </a:p>
          <a:p>
            <a:r>
              <a:rPr lang="en-US" sz="2800" b="1" dirty="0" smtClean="0"/>
              <a:t>Atomic emission</a:t>
            </a:r>
            <a:r>
              <a:rPr lang="en-US" sz="2800" dirty="0" smtClean="0"/>
              <a:t> – energy emitted in the form of light by an atom</a:t>
            </a:r>
          </a:p>
          <a:p>
            <a:r>
              <a:rPr lang="en-US" sz="2800" b="1" dirty="0" smtClean="0"/>
              <a:t>Ionization </a:t>
            </a:r>
            <a:r>
              <a:rPr lang="en-US" sz="2800" dirty="0" smtClean="0"/>
              <a:t>–</a:t>
            </a:r>
            <a:r>
              <a:rPr lang="en-US" sz="2800" b="1" dirty="0" smtClean="0"/>
              <a:t> </a:t>
            </a:r>
            <a:r>
              <a:rPr lang="en-US" sz="2800" dirty="0" smtClean="0"/>
              <a:t>the stripping of electrons from an atom</a:t>
            </a:r>
          </a:p>
          <a:p>
            <a:r>
              <a:rPr lang="en-US" sz="2800" b="1" dirty="0" smtClean="0"/>
              <a:t>Beta decay (e</a:t>
            </a:r>
            <a:r>
              <a:rPr lang="en-US" sz="2800" b="1" baseline="30000" dirty="0" smtClean="0"/>
              <a:t>+</a:t>
            </a:r>
            <a:r>
              <a:rPr lang="en-US" sz="2800" b="1" dirty="0" smtClean="0"/>
              <a:t>)</a:t>
            </a:r>
            <a:r>
              <a:rPr lang="en-US" sz="2800" dirty="0" smtClean="0"/>
              <a:t> – the conversion of a neutron into a proton by the emission of a positron (e</a:t>
            </a:r>
            <a:r>
              <a:rPr lang="en-US" sz="2800" baseline="30000" dirty="0" smtClean="0"/>
              <a:t>+</a:t>
            </a:r>
            <a:r>
              <a:rPr lang="en-US" sz="2800" dirty="0" smtClean="0"/>
              <a:t>)</a:t>
            </a:r>
            <a:endParaRPr lang="en-US" sz="2800" b="1" dirty="0"/>
          </a:p>
        </p:txBody>
      </p:sp>
      <p:sp>
        <p:nvSpPr>
          <p:cNvPr id="4" name="Footer Placeholder 3"/>
          <p:cNvSpPr>
            <a:spLocks noGrp="1"/>
          </p:cNvSpPr>
          <p:nvPr>
            <p:ph type="ftr" sz="quarter" idx="11"/>
          </p:nvPr>
        </p:nvSpPr>
        <p:spPr/>
        <p:txBody>
          <a:bodyPr/>
          <a:lstStyle/>
          <a:p>
            <a:r>
              <a:rPr lang="en-US" dirty="0" smtClean="0"/>
              <a:t>Starters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Tree>
    <p:extLst>
      <p:ext uri="{BB962C8B-B14F-4D97-AF65-F5344CB8AC3E}">
        <p14:creationId xmlns:p14="http://schemas.microsoft.com/office/powerpoint/2010/main" val="10511432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989" y="1600200"/>
            <a:ext cx="4093099" cy="5003800"/>
          </a:xfrm>
        </p:spPr>
        <p:txBody>
          <a:bodyPr>
            <a:normAutofit/>
          </a:bodyPr>
          <a:lstStyle/>
          <a:p>
            <a:pPr marL="0" indent="0" algn="ctr">
              <a:buNone/>
            </a:pPr>
            <a:r>
              <a:rPr lang="en-US" sz="2200" b="1" dirty="0" smtClean="0"/>
              <a:t>Short-Term Pulsation</a:t>
            </a:r>
          </a:p>
          <a:p>
            <a:r>
              <a:rPr lang="en-US" sz="2200" dirty="0" smtClean="0"/>
              <a:t>Partially-ionized He (He</a:t>
            </a:r>
            <a:r>
              <a:rPr lang="en-US" sz="2200" baseline="30000" dirty="0" smtClean="0"/>
              <a:t>+</a:t>
            </a:r>
            <a:r>
              <a:rPr lang="en-US" sz="2200" dirty="0" smtClean="0"/>
              <a:t>) captures outgoing radiation</a:t>
            </a:r>
          </a:p>
          <a:p>
            <a:r>
              <a:rPr lang="en-US" sz="2200" dirty="0" smtClean="0"/>
              <a:t>Instead of puffing atmosphere, heat ionizes He; star contracts</a:t>
            </a:r>
          </a:p>
          <a:p>
            <a:r>
              <a:rPr lang="en-US" sz="2200" dirty="0" smtClean="0"/>
              <a:t>Ionization completes; star expands (~50%)</a:t>
            </a:r>
          </a:p>
          <a:p>
            <a:r>
              <a:rPr lang="en-US" sz="2200" dirty="0" smtClean="0"/>
              <a:t>Big atmosphere = cooler atmosphere = He recombination</a:t>
            </a:r>
          </a:p>
          <a:p>
            <a:r>
              <a:rPr lang="en-US" sz="2200" dirty="0" smtClean="0"/>
              <a:t>He recombination captures energy again; cycle resumes</a:t>
            </a:r>
          </a:p>
          <a:p>
            <a:r>
              <a:rPr lang="en-US" sz="2200" dirty="0" smtClean="0"/>
              <a:t>Periodic ~1-3 </a:t>
            </a:r>
            <a:r>
              <a:rPr lang="en-US" sz="2200" dirty="0" err="1" smtClean="0"/>
              <a:t>yrs</a:t>
            </a:r>
            <a:endParaRPr lang="en-US" sz="22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29</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3" name="Title 1"/>
          <p:cNvSpPr>
            <a:spLocks noGrp="1"/>
          </p:cNvSpPr>
          <p:nvPr>
            <p:ph type="title"/>
          </p:nvPr>
        </p:nvSpPr>
        <p:spPr>
          <a:xfrm>
            <a:off x="457200" y="274638"/>
            <a:ext cx="8229600" cy="1143000"/>
          </a:xfrm>
        </p:spPr>
        <p:txBody>
          <a:bodyPr>
            <a:normAutofit fontScale="90000"/>
          </a:bodyPr>
          <a:lstStyle/>
          <a:p>
            <a:r>
              <a:rPr lang="en-US" dirty="0" smtClean="0">
                <a:solidFill>
                  <a:srgbClr val="FF0000"/>
                </a:solidFill>
              </a:rPr>
              <a:t>Low</a:t>
            </a:r>
            <a:r>
              <a:rPr lang="en-US" dirty="0" smtClean="0">
                <a:solidFill>
                  <a:srgbClr val="000000"/>
                </a:solidFill>
              </a:rPr>
              <a:t>/</a:t>
            </a:r>
            <a:r>
              <a:rPr lang="en-US" dirty="0">
                <a:solidFill>
                  <a:srgbClr val="FF6600"/>
                </a:solidFill>
              </a:rPr>
              <a:t>Intermediate</a:t>
            </a:r>
            <a:r>
              <a:rPr lang="en-US" dirty="0" smtClean="0"/>
              <a:t>-mass </a:t>
            </a:r>
            <a:br>
              <a:rPr lang="en-US" dirty="0" smtClean="0"/>
            </a:br>
            <a:r>
              <a:rPr lang="en-US" dirty="0" smtClean="0"/>
              <a:t>Star Evolution: AGBs</a:t>
            </a:r>
            <a:endParaRPr lang="en-US" dirty="0"/>
          </a:p>
        </p:txBody>
      </p:sp>
      <p:sp>
        <p:nvSpPr>
          <p:cNvPr id="2" name="Rectangle 1"/>
          <p:cNvSpPr/>
          <p:nvPr/>
        </p:nvSpPr>
        <p:spPr>
          <a:xfrm>
            <a:off x="4203088" y="1600200"/>
            <a:ext cx="4795623" cy="4756150"/>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 name="Group 25"/>
          <p:cNvGrpSpPr/>
          <p:nvPr/>
        </p:nvGrpSpPr>
        <p:grpSpPr>
          <a:xfrm>
            <a:off x="5653309" y="1882500"/>
            <a:ext cx="286347" cy="253958"/>
            <a:chOff x="4720024" y="4073732"/>
            <a:chExt cx="666791" cy="591370"/>
          </a:xfrm>
        </p:grpSpPr>
        <p:grpSp>
          <p:nvGrpSpPr>
            <p:cNvPr id="27" name="Group 26"/>
            <p:cNvGrpSpPr/>
            <p:nvPr/>
          </p:nvGrpSpPr>
          <p:grpSpPr>
            <a:xfrm>
              <a:off x="4720024" y="4073732"/>
              <a:ext cx="576549" cy="576549"/>
              <a:chOff x="3228875" y="3219963"/>
              <a:chExt cx="576549" cy="576549"/>
            </a:xfrm>
          </p:grpSpPr>
          <p:grpSp>
            <p:nvGrpSpPr>
              <p:cNvPr id="29" name="Group 28"/>
              <p:cNvGrpSpPr/>
              <p:nvPr/>
            </p:nvGrpSpPr>
            <p:grpSpPr>
              <a:xfrm>
                <a:off x="3228875" y="3226327"/>
                <a:ext cx="493004" cy="570185"/>
                <a:chOff x="1890136" y="2891099"/>
                <a:chExt cx="493004" cy="570185"/>
              </a:xfrm>
            </p:grpSpPr>
            <p:sp>
              <p:nvSpPr>
                <p:cNvPr id="31" name="Oval 3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32" name="Oval 3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30" name="Oval 2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28" name="Oval 27"/>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grpSp>
        <p:nvGrpSpPr>
          <p:cNvPr id="134" name="Group 133"/>
          <p:cNvGrpSpPr/>
          <p:nvPr/>
        </p:nvGrpSpPr>
        <p:grpSpPr>
          <a:xfrm>
            <a:off x="5490999" y="1703521"/>
            <a:ext cx="605568" cy="605568"/>
            <a:chOff x="5490999" y="1703521"/>
            <a:chExt cx="605568" cy="605568"/>
          </a:xfrm>
        </p:grpSpPr>
        <p:sp>
          <p:nvSpPr>
            <p:cNvPr id="33" name="Oval 32"/>
            <p:cNvSpPr/>
            <p:nvPr/>
          </p:nvSpPr>
          <p:spPr>
            <a:xfrm>
              <a:off x="5490999" y="2092697"/>
              <a:ext cx="62739" cy="62739"/>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490999" y="1703521"/>
              <a:ext cx="605568" cy="605568"/>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6" name="Freeform 35"/>
          <p:cNvSpPr/>
          <p:nvPr/>
        </p:nvSpPr>
        <p:spPr>
          <a:xfrm rot="5400000">
            <a:off x="4747359" y="1510938"/>
            <a:ext cx="185912" cy="1044629"/>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Arrow Connector 10"/>
          <p:cNvCxnSpPr/>
          <p:nvPr/>
        </p:nvCxnSpPr>
        <p:spPr>
          <a:xfrm>
            <a:off x="6327844" y="1986729"/>
            <a:ext cx="85359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V="1">
            <a:off x="5543578" y="2712878"/>
            <a:ext cx="1729297" cy="69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5750469" y="2384819"/>
            <a:ext cx="1636611" cy="276999"/>
          </a:xfrm>
          <a:prstGeom prst="rect">
            <a:avLst/>
          </a:prstGeom>
          <a:noFill/>
        </p:spPr>
        <p:txBody>
          <a:bodyPr wrap="none" rtlCol="0">
            <a:spAutoFit/>
          </a:bodyPr>
          <a:lstStyle/>
          <a:p>
            <a:r>
              <a:rPr lang="en-US" sz="1200" dirty="0" smtClean="0"/>
              <a:t>Less outgoing radiation</a:t>
            </a:r>
            <a:endParaRPr lang="en-US" sz="1200" dirty="0"/>
          </a:p>
        </p:txBody>
      </p:sp>
      <p:sp>
        <p:nvSpPr>
          <p:cNvPr id="46" name="Oval 45"/>
          <p:cNvSpPr/>
          <p:nvPr/>
        </p:nvSpPr>
        <p:spPr>
          <a:xfrm>
            <a:off x="7528879" y="2398519"/>
            <a:ext cx="668459" cy="679331"/>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4563389" y="2306480"/>
            <a:ext cx="832960" cy="832960"/>
            <a:chOff x="4563389" y="2306480"/>
            <a:chExt cx="832960" cy="832960"/>
          </a:xfrm>
        </p:grpSpPr>
        <p:sp>
          <p:nvSpPr>
            <p:cNvPr id="44" name="Oval 43"/>
            <p:cNvSpPr/>
            <p:nvPr/>
          </p:nvSpPr>
          <p:spPr>
            <a:xfrm>
              <a:off x="4563389" y="2306480"/>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Donut 46"/>
            <p:cNvSpPr/>
            <p:nvPr/>
          </p:nvSpPr>
          <p:spPr>
            <a:xfrm>
              <a:off x="4632859" y="2363619"/>
              <a:ext cx="714231" cy="714231"/>
            </a:xfrm>
            <a:prstGeom prst="donut">
              <a:avLst>
                <a:gd name="adj" fmla="val 4921"/>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49" name="Straight Arrow Connector 48"/>
          <p:cNvCxnSpPr>
            <a:stCxn id="47" idx="7"/>
          </p:cNvCxnSpPr>
          <p:nvPr/>
        </p:nvCxnSpPr>
        <p:spPr>
          <a:xfrm flipV="1">
            <a:off x="5242493" y="2225040"/>
            <a:ext cx="301085" cy="243176"/>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4203088" y="3249848"/>
            <a:ext cx="4795623" cy="0"/>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7422872" y="1842717"/>
            <a:ext cx="286347" cy="253958"/>
            <a:chOff x="4720024" y="4073732"/>
            <a:chExt cx="666791" cy="591370"/>
          </a:xfrm>
        </p:grpSpPr>
        <p:grpSp>
          <p:nvGrpSpPr>
            <p:cNvPr id="61" name="Group 60"/>
            <p:cNvGrpSpPr/>
            <p:nvPr/>
          </p:nvGrpSpPr>
          <p:grpSpPr>
            <a:xfrm>
              <a:off x="4720024" y="4073732"/>
              <a:ext cx="576549" cy="576549"/>
              <a:chOff x="3228875" y="3219963"/>
              <a:chExt cx="576549" cy="576549"/>
            </a:xfrm>
          </p:grpSpPr>
          <p:grpSp>
            <p:nvGrpSpPr>
              <p:cNvPr id="63" name="Group 62"/>
              <p:cNvGrpSpPr/>
              <p:nvPr/>
            </p:nvGrpSpPr>
            <p:grpSpPr>
              <a:xfrm>
                <a:off x="3228875" y="3226327"/>
                <a:ext cx="493004" cy="570185"/>
                <a:chOff x="1890136" y="2891099"/>
                <a:chExt cx="493004" cy="570185"/>
              </a:xfrm>
            </p:grpSpPr>
            <p:sp>
              <p:nvSpPr>
                <p:cNvPr id="65" name="Oval 64"/>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66" name="Oval 65"/>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64" name="Oval 6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62" name="Oval 61"/>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cxnSp>
        <p:nvCxnSpPr>
          <p:cNvPr id="71" name="Straight Connector 70"/>
          <p:cNvCxnSpPr/>
          <p:nvPr/>
        </p:nvCxnSpPr>
        <p:spPr>
          <a:xfrm>
            <a:off x="4199501" y="4844968"/>
            <a:ext cx="4795623" cy="0"/>
          </a:xfrm>
          <a:prstGeom prst="line">
            <a:avLst/>
          </a:prstGeom>
          <a:ln w="3175"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72" name="Group 71"/>
          <p:cNvGrpSpPr/>
          <p:nvPr/>
        </p:nvGrpSpPr>
        <p:grpSpPr>
          <a:xfrm>
            <a:off x="5653309" y="3480979"/>
            <a:ext cx="286347" cy="253958"/>
            <a:chOff x="4720024" y="4073732"/>
            <a:chExt cx="666791" cy="591370"/>
          </a:xfrm>
        </p:grpSpPr>
        <p:grpSp>
          <p:nvGrpSpPr>
            <p:cNvPr id="73" name="Group 72"/>
            <p:cNvGrpSpPr/>
            <p:nvPr/>
          </p:nvGrpSpPr>
          <p:grpSpPr>
            <a:xfrm>
              <a:off x="4720024" y="4073732"/>
              <a:ext cx="576549" cy="576549"/>
              <a:chOff x="3228875" y="3219963"/>
              <a:chExt cx="576549" cy="576549"/>
            </a:xfrm>
          </p:grpSpPr>
          <p:grpSp>
            <p:nvGrpSpPr>
              <p:cNvPr id="75" name="Group 74"/>
              <p:cNvGrpSpPr/>
              <p:nvPr/>
            </p:nvGrpSpPr>
            <p:grpSpPr>
              <a:xfrm>
                <a:off x="3228875" y="3226327"/>
                <a:ext cx="493004" cy="570185"/>
                <a:chOff x="1890136" y="2891099"/>
                <a:chExt cx="493004" cy="570185"/>
              </a:xfrm>
            </p:grpSpPr>
            <p:sp>
              <p:nvSpPr>
                <p:cNvPr id="77" name="Oval 76"/>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78" name="Oval 77"/>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76" name="Oval 75"/>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74" name="Oval 73"/>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sp>
        <p:nvSpPr>
          <p:cNvPr id="82" name="Freeform 81"/>
          <p:cNvSpPr/>
          <p:nvPr/>
        </p:nvSpPr>
        <p:spPr>
          <a:xfrm rot="5400000">
            <a:off x="4888945" y="3109417"/>
            <a:ext cx="185912" cy="1044629"/>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3" name="Straight Arrow Connector 82"/>
          <p:cNvCxnSpPr/>
          <p:nvPr/>
        </p:nvCxnSpPr>
        <p:spPr>
          <a:xfrm>
            <a:off x="6096567" y="3608991"/>
            <a:ext cx="85359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7709219" y="3894877"/>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Arrow Connector 84"/>
          <p:cNvCxnSpPr/>
          <p:nvPr/>
        </p:nvCxnSpPr>
        <p:spPr>
          <a:xfrm flipV="1">
            <a:off x="5685164" y="4311357"/>
            <a:ext cx="1729297" cy="69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829085" y="3815362"/>
            <a:ext cx="1544012" cy="276999"/>
          </a:xfrm>
          <a:prstGeom prst="rect">
            <a:avLst/>
          </a:prstGeom>
          <a:noFill/>
        </p:spPr>
        <p:txBody>
          <a:bodyPr wrap="none" rtlCol="0">
            <a:spAutoFit/>
          </a:bodyPr>
          <a:lstStyle/>
          <a:p>
            <a:r>
              <a:rPr lang="en-US" sz="1200" dirty="0" smtClean="0"/>
              <a:t>Radiation flows freely</a:t>
            </a:r>
            <a:endParaRPr lang="en-US" sz="1200" dirty="0"/>
          </a:p>
        </p:txBody>
      </p:sp>
      <p:sp>
        <p:nvSpPr>
          <p:cNvPr id="87" name="Oval 86"/>
          <p:cNvSpPr/>
          <p:nvPr/>
        </p:nvSpPr>
        <p:spPr>
          <a:xfrm>
            <a:off x="4642030" y="3983298"/>
            <a:ext cx="668459" cy="679331"/>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7128114" y="3483712"/>
            <a:ext cx="286347" cy="253958"/>
            <a:chOff x="4720024" y="4073732"/>
            <a:chExt cx="666791" cy="591370"/>
          </a:xfrm>
        </p:grpSpPr>
        <p:grpSp>
          <p:nvGrpSpPr>
            <p:cNvPr id="91" name="Group 90"/>
            <p:cNvGrpSpPr/>
            <p:nvPr/>
          </p:nvGrpSpPr>
          <p:grpSpPr>
            <a:xfrm>
              <a:off x="4720024" y="4073732"/>
              <a:ext cx="576549" cy="576549"/>
              <a:chOff x="3228875" y="3219963"/>
              <a:chExt cx="576549" cy="576549"/>
            </a:xfrm>
          </p:grpSpPr>
          <p:grpSp>
            <p:nvGrpSpPr>
              <p:cNvPr id="93" name="Group 92"/>
              <p:cNvGrpSpPr/>
              <p:nvPr/>
            </p:nvGrpSpPr>
            <p:grpSpPr>
              <a:xfrm>
                <a:off x="3228875" y="3226327"/>
                <a:ext cx="493004" cy="570185"/>
                <a:chOff x="1890136" y="2891099"/>
                <a:chExt cx="493004" cy="570185"/>
              </a:xfrm>
            </p:grpSpPr>
            <p:sp>
              <p:nvSpPr>
                <p:cNvPr id="95" name="Oval 94"/>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96" name="Oval 95"/>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94" name="Oval 9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92" name="Oval 91"/>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grpSp>
        <p:nvGrpSpPr>
          <p:cNvPr id="133" name="Group 132"/>
          <p:cNvGrpSpPr/>
          <p:nvPr/>
        </p:nvGrpSpPr>
        <p:grpSpPr>
          <a:xfrm>
            <a:off x="6950158" y="4890389"/>
            <a:ext cx="605568" cy="605568"/>
            <a:chOff x="5671339" y="4866567"/>
            <a:chExt cx="605568" cy="605568"/>
          </a:xfrm>
        </p:grpSpPr>
        <p:grpSp>
          <p:nvGrpSpPr>
            <p:cNvPr id="97" name="Group 96"/>
            <p:cNvGrpSpPr/>
            <p:nvPr/>
          </p:nvGrpSpPr>
          <p:grpSpPr>
            <a:xfrm>
              <a:off x="5833649" y="5045546"/>
              <a:ext cx="286347" cy="253958"/>
              <a:chOff x="4720024" y="4073732"/>
              <a:chExt cx="666791" cy="591370"/>
            </a:xfrm>
          </p:grpSpPr>
          <p:grpSp>
            <p:nvGrpSpPr>
              <p:cNvPr id="98" name="Group 97"/>
              <p:cNvGrpSpPr/>
              <p:nvPr/>
            </p:nvGrpSpPr>
            <p:grpSpPr>
              <a:xfrm>
                <a:off x="4720024" y="4073732"/>
                <a:ext cx="576549" cy="576549"/>
                <a:chOff x="3228875" y="3219963"/>
                <a:chExt cx="576549" cy="576549"/>
              </a:xfrm>
            </p:grpSpPr>
            <p:grpSp>
              <p:nvGrpSpPr>
                <p:cNvPr id="100" name="Group 99"/>
                <p:cNvGrpSpPr/>
                <p:nvPr/>
              </p:nvGrpSpPr>
              <p:grpSpPr>
                <a:xfrm>
                  <a:off x="3228875" y="3226327"/>
                  <a:ext cx="493004" cy="570185"/>
                  <a:chOff x="1890136" y="2891099"/>
                  <a:chExt cx="493004" cy="570185"/>
                </a:xfrm>
              </p:grpSpPr>
              <p:sp>
                <p:nvSpPr>
                  <p:cNvPr id="102" name="Oval 101"/>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103" name="Oval 102"/>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101" name="Oval 100"/>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99" name="Oval 98"/>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grpSp>
          <p:nvGrpSpPr>
            <p:cNvPr id="104" name="Group 103"/>
            <p:cNvGrpSpPr/>
            <p:nvPr/>
          </p:nvGrpSpPr>
          <p:grpSpPr>
            <a:xfrm>
              <a:off x="5671339" y="4866567"/>
              <a:ext cx="605568" cy="605568"/>
              <a:chOff x="4522768" y="1899656"/>
              <a:chExt cx="879954" cy="879954"/>
            </a:xfrm>
          </p:grpSpPr>
          <p:sp>
            <p:nvSpPr>
              <p:cNvPr id="105" name="Oval 104"/>
              <p:cNvSpPr/>
              <p:nvPr/>
            </p:nvSpPr>
            <p:spPr>
              <a:xfrm>
                <a:off x="4522768" y="2465170"/>
                <a:ext cx="91166" cy="91166"/>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522768" y="1899656"/>
                <a:ext cx="879954" cy="879954"/>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cxnSp>
        <p:nvCxnSpPr>
          <p:cNvPr id="108" name="Straight Arrow Connector 107"/>
          <p:cNvCxnSpPr/>
          <p:nvPr/>
        </p:nvCxnSpPr>
        <p:spPr>
          <a:xfrm>
            <a:off x="5750469" y="5149775"/>
            <a:ext cx="85359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a:xfrm flipV="1">
            <a:off x="5723918" y="5875924"/>
            <a:ext cx="1729297" cy="693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5750469" y="4824027"/>
            <a:ext cx="1058478" cy="276999"/>
          </a:xfrm>
          <a:prstGeom prst="rect">
            <a:avLst/>
          </a:prstGeom>
          <a:noFill/>
        </p:spPr>
        <p:txBody>
          <a:bodyPr wrap="none" rtlCol="0">
            <a:spAutoFit/>
          </a:bodyPr>
          <a:lstStyle/>
          <a:p>
            <a:r>
              <a:rPr lang="en-US" sz="1200" dirty="0" smtClean="0"/>
              <a:t>He layer cools</a:t>
            </a:r>
            <a:endParaRPr lang="en-US" sz="1200" dirty="0"/>
          </a:p>
        </p:txBody>
      </p:sp>
      <p:grpSp>
        <p:nvGrpSpPr>
          <p:cNvPr id="127" name="Group 126"/>
          <p:cNvGrpSpPr/>
          <p:nvPr/>
        </p:nvGrpSpPr>
        <p:grpSpPr>
          <a:xfrm>
            <a:off x="7709219" y="5469526"/>
            <a:ext cx="832960" cy="832960"/>
            <a:chOff x="4743729" y="5469526"/>
            <a:chExt cx="832960" cy="832960"/>
          </a:xfrm>
        </p:grpSpPr>
        <p:sp>
          <p:nvSpPr>
            <p:cNvPr id="109" name="Oval 108"/>
            <p:cNvSpPr/>
            <p:nvPr/>
          </p:nvSpPr>
          <p:spPr>
            <a:xfrm>
              <a:off x="4743729" y="5469526"/>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Donut 112"/>
            <p:cNvSpPr/>
            <p:nvPr/>
          </p:nvSpPr>
          <p:spPr>
            <a:xfrm>
              <a:off x="4813199" y="5526665"/>
              <a:ext cx="714231" cy="714231"/>
            </a:xfrm>
            <a:prstGeom prst="donut">
              <a:avLst>
                <a:gd name="adj" fmla="val 4921"/>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115" name="Group 114"/>
          <p:cNvGrpSpPr/>
          <p:nvPr/>
        </p:nvGrpSpPr>
        <p:grpSpPr>
          <a:xfrm>
            <a:off x="4778732" y="4992675"/>
            <a:ext cx="286347" cy="253958"/>
            <a:chOff x="4720024" y="4073732"/>
            <a:chExt cx="666791" cy="591370"/>
          </a:xfrm>
        </p:grpSpPr>
        <p:grpSp>
          <p:nvGrpSpPr>
            <p:cNvPr id="116" name="Group 115"/>
            <p:cNvGrpSpPr/>
            <p:nvPr/>
          </p:nvGrpSpPr>
          <p:grpSpPr>
            <a:xfrm>
              <a:off x="4720024" y="4073732"/>
              <a:ext cx="576549" cy="576549"/>
              <a:chOff x="3228875" y="3219963"/>
              <a:chExt cx="576549" cy="576549"/>
            </a:xfrm>
          </p:grpSpPr>
          <p:grpSp>
            <p:nvGrpSpPr>
              <p:cNvPr id="118" name="Group 117"/>
              <p:cNvGrpSpPr/>
              <p:nvPr/>
            </p:nvGrpSpPr>
            <p:grpSpPr>
              <a:xfrm>
                <a:off x="3228875" y="3226327"/>
                <a:ext cx="493004" cy="570185"/>
                <a:chOff x="1890136" y="2891099"/>
                <a:chExt cx="493004" cy="570185"/>
              </a:xfrm>
            </p:grpSpPr>
            <p:sp>
              <p:nvSpPr>
                <p:cNvPr id="120" name="Oval 119"/>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sp>
              <p:nvSpPr>
                <p:cNvPr id="121" name="Oval 120"/>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chemeClr val="bg1"/>
                      </a:solidFill>
                    </a:ln>
                    <a:solidFill>
                      <a:schemeClr val="bg1"/>
                    </a:solidFill>
                  </a:endParaRPr>
                </a:p>
              </p:txBody>
            </p:sp>
          </p:grpSp>
          <p:sp>
            <p:nvSpPr>
              <p:cNvPr id="119" name="Oval 118"/>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000000"/>
                    </a:solidFill>
                  </a:ln>
                  <a:solidFill>
                    <a:schemeClr val="tx1"/>
                  </a:solidFill>
                </a:endParaRPr>
              </a:p>
            </p:txBody>
          </p:sp>
        </p:grpSp>
        <p:sp>
          <p:nvSpPr>
            <p:cNvPr id="117" name="Oval 116"/>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solidFill>
                    <a:srgbClr val="FFFFFF"/>
                  </a:solidFill>
                </a:ln>
                <a:solidFill>
                  <a:srgbClr val="FFFFFF"/>
                </a:solidFill>
              </a:endParaRPr>
            </a:p>
          </p:txBody>
        </p:sp>
      </p:grpSp>
      <p:sp>
        <p:nvSpPr>
          <p:cNvPr id="122" name="Freeform 121"/>
          <p:cNvSpPr/>
          <p:nvPr/>
        </p:nvSpPr>
        <p:spPr>
          <a:xfrm rot="5400000">
            <a:off x="7934761" y="3109418"/>
            <a:ext cx="185912" cy="1044629"/>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3" name="TextBox 122"/>
          <p:cNvSpPr txBox="1"/>
          <p:nvPr/>
        </p:nvSpPr>
        <p:spPr>
          <a:xfrm>
            <a:off x="8662567" y="1678230"/>
            <a:ext cx="301660" cy="369332"/>
          </a:xfrm>
          <a:prstGeom prst="rect">
            <a:avLst/>
          </a:prstGeom>
          <a:noFill/>
        </p:spPr>
        <p:txBody>
          <a:bodyPr wrap="none" rtlCol="0">
            <a:spAutoFit/>
          </a:bodyPr>
          <a:lstStyle/>
          <a:p>
            <a:r>
              <a:rPr lang="en-US" dirty="0" smtClean="0"/>
              <a:t>1</a:t>
            </a:r>
            <a:endParaRPr lang="en-US" dirty="0"/>
          </a:p>
        </p:txBody>
      </p:sp>
      <p:sp>
        <p:nvSpPr>
          <p:cNvPr id="124" name="TextBox 123"/>
          <p:cNvSpPr txBox="1"/>
          <p:nvPr/>
        </p:nvSpPr>
        <p:spPr>
          <a:xfrm>
            <a:off x="8661844" y="3296313"/>
            <a:ext cx="301660" cy="369332"/>
          </a:xfrm>
          <a:prstGeom prst="rect">
            <a:avLst/>
          </a:prstGeom>
          <a:noFill/>
        </p:spPr>
        <p:txBody>
          <a:bodyPr wrap="none" rtlCol="0">
            <a:spAutoFit/>
          </a:bodyPr>
          <a:lstStyle/>
          <a:p>
            <a:r>
              <a:rPr lang="en-US" dirty="0"/>
              <a:t>2</a:t>
            </a:r>
          </a:p>
        </p:txBody>
      </p:sp>
      <p:sp>
        <p:nvSpPr>
          <p:cNvPr id="126" name="TextBox 125"/>
          <p:cNvSpPr txBox="1"/>
          <p:nvPr/>
        </p:nvSpPr>
        <p:spPr>
          <a:xfrm>
            <a:off x="8662567" y="4890389"/>
            <a:ext cx="301660" cy="369332"/>
          </a:xfrm>
          <a:prstGeom prst="rect">
            <a:avLst/>
          </a:prstGeom>
          <a:noFill/>
        </p:spPr>
        <p:txBody>
          <a:bodyPr wrap="none" rtlCol="0">
            <a:spAutoFit/>
          </a:bodyPr>
          <a:lstStyle/>
          <a:p>
            <a:r>
              <a:rPr lang="en-US" dirty="0"/>
              <a:t>3</a:t>
            </a:r>
          </a:p>
        </p:txBody>
      </p:sp>
      <p:sp>
        <p:nvSpPr>
          <p:cNvPr id="128" name="Oval 127"/>
          <p:cNvSpPr/>
          <p:nvPr/>
        </p:nvSpPr>
        <p:spPr>
          <a:xfrm>
            <a:off x="4563389" y="5459444"/>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8134599" y="1940296"/>
            <a:ext cx="62739" cy="62739"/>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Cross 129"/>
          <p:cNvSpPr/>
          <p:nvPr/>
        </p:nvSpPr>
        <p:spPr>
          <a:xfrm>
            <a:off x="7849642" y="1897585"/>
            <a:ext cx="146649" cy="146649"/>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Oval 130"/>
          <p:cNvSpPr/>
          <p:nvPr/>
        </p:nvSpPr>
        <p:spPr>
          <a:xfrm>
            <a:off x="5485398" y="5094220"/>
            <a:ext cx="62739" cy="62739"/>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Cross 131"/>
          <p:cNvSpPr/>
          <p:nvPr/>
        </p:nvSpPr>
        <p:spPr>
          <a:xfrm>
            <a:off x="5200441" y="5051509"/>
            <a:ext cx="146649" cy="146649"/>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TextBox 134"/>
          <p:cNvSpPr txBox="1"/>
          <p:nvPr/>
        </p:nvSpPr>
        <p:spPr>
          <a:xfrm>
            <a:off x="5895674" y="5241128"/>
            <a:ext cx="864339" cy="461665"/>
          </a:xfrm>
          <a:prstGeom prst="rect">
            <a:avLst/>
          </a:prstGeom>
          <a:noFill/>
        </p:spPr>
        <p:txBody>
          <a:bodyPr wrap="none" rtlCol="0">
            <a:spAutoFit/>
          </a:bodyPr>
          <a:lstStyle/>
          <a:p>
            <a:pPr algn="ctr"/>
            <a:r>
              <a:rPr lang="en-US" sz="1200" dirty="0" smtClean="0"/>
              <a:t>He</a:t>
            </a:r>
            <a:r>
              <a:rPr lang="en-US" sz="1200" baseline="30000" dirty="0" smtClean="0"/>
              <a:t>+</a:t>
            </a:r>
            <a:r>
              <a:rPr lang="en-US" sz="1200" dirty="0" smtClean="0"/>
              <a:t> ions</a:t>
            </a:r>
          </a:p>
          <a:p>
            <a:pPr algn="ctr"/>
            <a:r>
              <a:rPr lang="en-US" sz="1200" dirty="0" smtClean="0"/>
              <a:t>recombine</a:t>
            </a:r>
            <a:endParaRPr lang="en-US" sz="1200" dirty="0"/>
          </a:p>
        </p:txBody>
      </p:sp>
      <p:sp>
        <p:nvSpPr>
          <p:cNvPr id="136" name="TextBox 135"/>
          <p:cNvSpPr txBox="1"/>
          <p:nvPr/>
        </p:nvSpPr>
        <p:spPr>
          <a:xfrm>
            <a:off x="6013616" y="1612094"/>
            <a:ext cx="1598965" cy="276999"/>
          </a:xfrm>
          <a:prstGeom prst="rect">
            <a:avLst/>
          </a:prstGeom>
          <a:noFill/>
        </p:spPr>
        <p:txBody>
          <a:bodyPr wrap="none" rtlCol="0">
            <a:spAutoFit/>
          </a:bodyPr>
          <a:lstStyle/>
          <a:p>
            <a:r>
              <a:rPr lang="en-US" sz="1200" dirty="0" smtClean="0"/>
              <a:t>He</a:t>
            </a:r>
            <a:r>
              <a:rPr lang="en-US" sz="1200" baseline="30000" dirty="0" smtClean="0"/>
              <a:t>+</a:t>
            </a:r>
            <a:r>
              <a:rPr lang="en-US" sz="1200" dirty="0" smtClean="0"/>
              <a:t> ions become He</a:t>
            </a:r>
            <a:r>
              <a:rPr lang="en-US" sz="1200" baseline="30000" dirty="0" smtClean="0"/>
              <a:t>++</a:t>
            </a:r>
            <a:endParaRPr lang="en-US" sz="1200" baseline="30000" dirty="0"/>
          </a:p>
        </p:txBody>
      </p:sp>
      <p:sp>
        <p:nvSpPr>
          <p:cNvPr id="137" name="Freeform 136"/>
          <p:cNvSpPr/>
          <p:nvPr/>
        </p:nvSpPr>
        <p:spPr>
          <a:xfrm rot="5400000">
            <a:off x="8076390" y="4690504"/>
            <a:ext cx="185912" cy="1044629"/>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07" name="Group 106"/>
          <p:cNvGrpSpPr/>
          <p:nvPr/>
        </p:nvGrpSpPr>
        <p:grpSpPr>
          <a:xfrm>
            <a:off x="7443693" y="0"/>
            <a:ext cx="1700307" cy="1261896"/>
            <a:chOff x="7443693" y="0"/>
            <a:chExt cx="1700307" cy="1261896"/>
          </a:xfrm>
        </p:grpSpPr>
        <p:sp>
          <p:nvSpPr>
            <p:cNvPr id="112" name="Rectangle 111"/>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Rectangle 113"/>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5" name="Straight Arrow Connector 124"/>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9" name="Rectangle 138"/>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rot="666253">
              <a:off x="8251433" y="348775"/>
              <a:ext cx="493406" cy="61646"/>
            </a:xfrm>
            <a:prstGeom prst="rect">
              <a:avLst/>
            </a:prstGeom>
            <a:gradFill flip="none" rotWithShape="1">
              <a:gsLst>
                <a:gs pos="0">
                  <a:srgbClr val="0000FF"/>
                </a:gs>
                <a:gs pos="100000">
                  <a:srgbClr val="FF0000"/>
                </a:gs>
                <a:gs pos="50000">
                  <a:srgbClr val="FFFF00"/>
                </a:gs>
              </a:gsLst>
              <a:lin ang="1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143" name="Rectangle 142"/>
            <p:cNvSpPr/>
            <p:nvPr/>
          </p:nvSpPr>
          <p:spPr>
            <a:xfrm>
              <a:off x="8100676" y="32626"/>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p:cNvSpPr/>
            <p:nvPr/>
          </p:nvSpPr>
          <p:spPr>
            <a:xfrm rot="1260000">
              <a:off x="8693534" y="96464"/>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05407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3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3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3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11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5" grpId="0"/>
      <p:bldP spid="46" grpId="0" animBg="1"/>
      <p:bldP spid="82" grpId="0" animBg="1"/>
      <p:bldP spid="84" grpId="0" animBg="1"/>
      <p:bldP spid="86" grpId="0"/>
      <p:bldP spid="87" grpId="0" animBg="1"/>
      <p:bldP spid="111" grpId="0"/>
      <p:bldP spid="122" grpId="0" animBg="1"/>
      <p:bldP spid="123" grpId="0"/>
      <p:bldP spid="124" grpId="0"/>
      <p:bldP spid="126" grpId="0"/>
      <p:bldP spid="128" grpId="0" animBg="1"/>
      <p:bldP spid="129" grpId="0" animBg="1"/>
      <p:bldP spid="130" grpId="0" animBg="1"/>
      <p:bldP spid="131" grpId="0" animBg="1"/>
      <p:bldP spid="132" grpId="0" animBg="1"/>
      <p:bldP spid="135" grpId="0"/>
      <p:bldP spid="136" grpId="0"/>
      <p:bldP spid="13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68438"/>
            <a:ext cx="8229600" cy="4887912"/>
          </a:xfrm>
        </p:spPr>
        <p:txBody>
          <a:bodyPr>
            <a:noAutofit/>
          </a:bodyPr>
          <a:lstStyle/>
          <a:p>
            <a:r>
              <a:rPr lang="en-US" sz="2700" dirty="0" smtClean="0"/>
              <a:t>Stars with 0.8 &lt; M</a:t>
            </a:r>
            <a:r>
              <a:rPr lang="en-US" sz="2700" baseline="-25000" dirty="0" smtClean="0"/>
              <a:t>*</a:t>
            </a:r>
            <a:r>
              <a:rPr lang="en-US" sz="2700" dirty="0" smtClean="0"/>
              <a:t> </a:t>
            </a:r>
            <a:r>
              <a:rPr lang="en-US" sz="2700" dirty="0"/>
              <a:t>&lt; </a:t>
            </a:r>
            <a:r>
              <a:rPr lang="en-US" sz="2700" dirty="0" smtClean="0"/>
              <a:t>10 M</a:t>
            </a:r>
            <a:r>
              <a:rPr lang="en-US" sz="2700" baseline="-25000" dirty="0"/>
              <a:t>⊙</a:t>
            </a:r>
            <a:r>
              <a:rPr lang="en-US" sz="2700" dirty="0"/>
              <a:t> </a:t>
            </a:r>
            <a:r>
              <a:rPr lang="en-US" sz="2700" dirty="0" smtClean="0"/>
              <a:t>run through similar phases:</a:t>
            </a:r>
          </a:p>
          <a:p>
            <a:pPr lvl="1"/>
            <a:r>
              <a:rPr lang="en-US" sz="2500" dirty="0" err="1" smtClean="0"/>
              <a:t>subgiant</a:t>
            </a:r>
            <a:r>
              <a:rPr lang="en-US" sz="2500" dirty="0" smtClean="0"/>
              <a:t> branch (</a:t>
            </a:r>
            <a:r>
              <a:rPr lang="en-US" sz="2500" dirty="0" err="1" smtClean="0"/>
              <a:t>SbG</a:t>
            </a:r>
            <a:r>
              <a:rPr lang="en-US" sz="2500" dirty="0" smtClean="0"/>
              <a:t>)</a:t>
            </a:r>
          </a:p>
          <a:p>
            <a:pPr lvl="1"/>
            <a:r>
              <a:rPr lang="en-US" sz="2500" dirty="0" smtClean="0"/>
              <a:t>red giant branch (RGB)</a:t>
            </a:r>
          </a:p>
          <a:p>
            <a:pPr lvl="1"/>
            <a:r>
              <a:rPr lang="en-US" sz="2500" dirty="0" smtClean="0"/>
              <a:t>horizontal branch (HB)</a:t>
            </a:r>
          </a:p>
          <a:p>
            <a:pPr lvl="1"/>
            <a:r>
              <a:rPr lang="en-US" sz="2500" dirty="0" smtClean="0"/>
              <a:t>asymptotic giant branch (AGB); </a:t>
            </a:r>
            <a:r>
              <a:rPr lang="en-US" sz="2500" b="1" i="1" dirty="0" smtClean="0">
                <a:solidFill>
                  <a:srgbClr val="FF0000"/>
                </a:solidFill>
              </a:rPr>
              <a:t>end as a star</a:t>
            </a:r>
            <a:endParaRPr lang="en-US" sz="2500" dirty="0" smtClean="0"/>
          </a:p>
          <a:p>
            <a:r>
              <a:rPr lang="en-US" sz="2700" dirty="0" smtClean="0"/>
              <a:t>Each phase has differences in fusion location and type</a:t>
            </a:r>
          </a:p>
          <a:p>
            <a:r>
              <a:rPr lang="en-US" sz="2700" dirty="0" smtClean="0"/>
              <a:t>Elements forged in dynamic star interiors</a:t>
            </a:r>
          </a:p>
          <a:p>
            <a:r>
              <a:rPr lang="en-US" sz="2700" dirty="0" smtClean="0"/>
              <a:t>AGBs pulsate on short terms (~1 </a:t>
            </a:r>
            <a:r>
              <a:rPr lang="en-US" sz="2700" dirty="0" err="1" smtClean="0"/>
              <a:t>yr</a:t>
            </a:r>
            <a:r>
              <a:rPr lang="en-US" sz="2700" dirty="0" smtClean="0"/>
              <a:t>) </a:t>
            </a:r>
            <a:r>
              <a:rPr lang="en-US" sz="2700" i="1" dirty="0" smtClean="0"/>
              <a:t>and</a:t>
            </a:r>
            <a:r>
              <a:rPr lang="en-US" sz="2700" dirty="0" smtClean="0"/>
              <a:t> long terms (10</a:t>
            </a:r>
            <a:r>
              <a:rPr lang="en-US" sz="2700" baseline="30000" dirty="0" smtClean="0"/>
              <a:t>3</a:t>
            </a:r>
            <a:r>
              <a:rPr lang="en-US" sz="2700" dirty="0" smtClean="0"/>
              <a:t> </a:t>
            </a:r>
            <a:r>
              <a:rPr lang="en-US" sz="2700" dirty="0" err="1" smtClean="0"/>
              <a:t>yrs</a:t>
            </a:r>
            <a:r>
              <a:rPr lang="en-US" sz="2700" dirty="0" smtClean="0"/>
              <a:t>)</a:t>
            </a:r>
          </a:p>
          <a:p>
            <a:r>
              <a:rPr lang="en-US" sz="2700" dirty="0" smtClean="0"/>
              <a:t>More on post-AGB life later…</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30</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0" name="Title 1"/>
          <p:cNvSpPr>
            <a:spLocks noGrp="1"/>
          </p:cNvSpPr>
          <p:nvPr>
            <p:ph type="title"/>
          </p:nvPr>
        </p:nvSpPr>
        <p:spPr/>
        <p:txBody>
          <a:bodyPr>
            <a:normAutofit fontScale="90000"/>
          </a:bodyPr>
          <a:lstStyle/>
          <a:p>
            <a:r>
              <a:rPr lang="en-US" dirty="0" smtClean="0">
                <a:solidFill>
                  <a:srgbClr val="FF0000"/>
                </a:solidFill>
              </a:rPr>
              <a:t>Low</a:t>
            </a:r>
            <a:r>
              <a:rPr lang="en-US" dirty="0" smtClean="0"/>
              <a:t>/</a:t>
            </a:r>
            <a:r>
              <a:rPr lang="en-US" dirty="0" smtClean="0">
                <a:solidFill>
                  <a:srgbClr val="FF6600"/>
                </a:solidFill>
              </a:rPr>
              <a:t>Intermediate</a:t>
            </a:r>
            <a:r>
              <a:rPr lang="en-US" dirty="0" smtClean="0"/>
              <a:t>-mass </a:t>
            </a:r>
            <a:br>
              <a:rPr lang="en-US" dirty="0" smtClean="0"/>
            </a:br>
            <a:r>
              <a:rPr lang="en-US" dirty="0" smtClean="0"/>
              <a:t>Star Evolution: Recap</a:t>
            </a:r>
            <a:endParaRPr lang="en-US" dirty="0"/>
          </a:p>
        </p:txBody>
      </p:sp>
      <p:grpSp>
        <p:nvGrpSpPr>
          <p:cNvPr id="18" name="Group 17"/>
          <p:cNvGrpSpPr/>
          <p:nvPr/>
        </p:nvGrpSpPr>
        <p:grpSpPr>
          <a:xfrm>
            <a:off x="7443693" y="0"/>
            <a:ext cx="1700307" cy="1261896"/>
            <a:chOff x="7443693" y="0"/>
            <a:chExt cx="1700307" cy="1261896"/>
          </a:xfrm>
        </p:grpSpPr>
        <p:sp>
          <p:nvSpPr>
            <p:cNvPr id="30" name="Rectangle 29"/>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rot="3780000">
              <a:off x="8550801" y="544549"/>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rot="1260000">
              <a:off x="8673347" y="316089"/>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rot="666253">
              <a:off x="8251433" y="348775"/>
              <a:ext cx="493406" cy="61646"/>
            </a:xfrm>
            <a:prstGeom prst="rect">
              <a:avLst/>
            </a:prstGeom>
            <a:gradFill flip="none" rotWithShape="1">
              <a:gsLst>
                <a:gs pos="0">
                  <a:srgbClr val="0000FF"/>
                </a:gs>
                <a:gs pos="100000">
                  <a:srgbClr val="FF0000"/>
                </a:gs>
                <a:gs pos="50000">
                  <a:srgbClr val="FFFF00"/>
                </a:gs>
              </a:gsLst>
              <a:lin ang="1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38" name="Rectangle 37"/>
            <p:cNvSpPr/>
            <p:nvPr/>
          </p:nvSpPr>
          <p:spPr>
            <a:xfrm>
              <a:off x="8100676" y="32626"/>
              <a:ext cx="734752" cy="1070728"/>
            </a:xfrm>
            <a:prstGeom prst="rect">
              <a:avLst/>
            </a:prstGeom>
            <a:gradFill flip="none" rotWithShape="1">
              <a:gsLst>
                <a:gs pos="0">
                  <a:srgbClr val="FFFF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260000">
              <a:off x="8693534" y="96464"/>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235867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a:t>
            </a:r>
            <a:br>
              <a:rPr lang="en-US" dirty="0" smtClean="0"/>
            </a:br>
            <a:r>
              <a:rPr lang="en-US" dirty="0" smtClean="0"/>
              <a:t>Star Evolution</a:t>
            </a:r>
            <a:endParaRPr lang="en-US"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31</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7" name="Group 6"/>
          <p:cNvGrpSpPr/>
          <p:nvPr/>
        </p:nvGrpSpPr>
        <p:grpSpPr>
          <a:xfrm>
            <a:off x="1303720" y="1299604"/>
            <a:ext cx="6566691" cy="4873519"/>
            <a:chOff x="1303720" y="1299604"/>
            <a:chExt cx="6566691" cy="4873519"/>
          </a:xfrm>
        </p:grpSpPr>
        <p:sp>
          <p:nvSpPr>
            <p:cNvPr id="9" name="Rectangle 8"/>
            <p:cNvSpPr/>
            <p:nvPr/>
          </p:nvSpPr>
          <p:spPr>
            <a:xfrm>
              <a:off x="1303720" y="1299604"/>
              <a:ext cx="6566691" cy="487351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78677" y="1417639"/>
              <a:ext cx="5773604" cy="4135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44475" y="3411463"/>
              <a:ext cx="3391862" cy="369332"/>
            </a:xfrm>
            <a:prstGeom prst="rect">
              <a:avLst/>
            </a:prstGeom>
            <a:noFill/>
          </p:spPr>
          <p:txBody>
            <a:bodyPr wrap="none" rtlCol="0">
              <a:spAutoFit/>
            </a:bodyPr>
            <a:lstStyle/>
            <a:p>
              <a:r>
                <a:rPr lang="en-US" dirty="0" smtClean="0"/>
                <a:t>Increasing Luminosity (Brightness)</a:t>
              </a:r>
              <a:endParaRPr lang="en-US" dirty="0"/>
            </a:p>
          </p:txBody>
        </p:sp>
        <p:sp>
          <p:nvSpPr>
            <p:cNvPr id="12" name="TextBox 11"/>
            <p:cNvSpPr txBox="1"/>
            <p:nvPr/>
          </p:nvSpPr>
          <p:spPr>
            <a:xfrm>
              <a:off x="2982782" y="5671003"/>
              <a:ext cx="3184248" cy="369332"/>
            </a:xfrm>
            <a:prstGeom prst="rect">
              <a:avLst/>
            </a:prstGeom>
            <a:noFill/>
          </p:spPr>
          <p:txBody>
            <a:bodyPr wrap="none" rtlCol="0">
              <a:spAutoFit/>
            </a:bodyPr>
            <a:lstStyle/>
            <a:p>
              <a:r>
                <a:rPr lang="en-US" dirty="0" smtClean="0"/>
                <a:t>Increasing Temperature (Kelvin)</a:t>
              </a:r>
              <a:endParaRPr lang="en-US" dirty="0"/>
            </a:p>
          </p:txBody>
        </p:sp>
        <p:cxnSp>
          <p:nvCxnSpPr>
            <p:cNvPr id="14" name="Straight Arrow Connector 13"/>
            <p:cNvCxnSpPr/>
            <p:nvPr/>
          </p:nvCxnSpPr>
          <p:spPr>
            <a:xfrm flipV="1">
              <a:off x="1836123" y="1900198"/>
              <a:ext cx="0" cy="33918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303538" y="5700536"/>
              <a:ext cx="500575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rot="17972829">
              <a:off x="4609666" y="1158193"/>
              <a:ext cx="369157" cy="5043736"/>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2303538" y="1417639"/>
              <a:ext cx="1537491" cy="4135218"/>
            </a:xfrm>
            <a:prstGeom prst="rect">
              <a:avLst/>
            </a:prstGeom>
            <a:solidFill>
              <a:schemeClr val="tx2">
                <a:lumMod val="20000"/>
                <a:lumOff val="8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7443693" y="0"/>
            <a:ext cx="1700307" cy="1261896"/>
            <a:chOff x="7443693" y="0"/>
            <a:chExt cx="1700307" cy="1261896"/>
          </a:xfrm>
        </p:grpSpPr>
        <p:sp>
          <p:nvSpPr>
            <p:cNvPr id="16" name="Rectangle 15"/>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524428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515329"/>
            <a:ext cx="4700120" cy="4841021"/>
          </a:xfrm>
          <a:ln>
            <a:solidFill>
              <a:srgbClr val="CCFFCC"/>
            </a:solidFill>
          </a:ln>
        </p:spPr>
        <p:txBody>
          <a:bodyPr>
            <a:normAutofit/>
          </a:bodyPr>
          <a:lstStyle/>
          <a:p>
            <a:r>
              <a:rPr lang="en-US" sz="2800" dirty="0" smtClean="0"/>
              <a:t>MS energy generated chiefly by CNO cycle</a:t>
            </a:r>
          </a:p>
          <a:p>
            <a:r>
              <a:rPr lang="en-US" sz="2800" dirty="0" smtClean="0"/>
              <a:t>L ~ M</a:t>
            </a:r>
            <a:r>
              <a:rPr lang="en-US" sz="2800" baseline="-25000" dirty="0" smtClean="0"/>
              <a:t>*</a:t>
            </a:r>
            <a:r>
              <a:rPr lang="en-US" sz="2800" baseline="30000" dirty="0" smtClean="0"/>
              <a:t>3</a:t>
            </a:r>
            <a:r>
              <a:rPr lang="en-US" sz="2800" dirty="0" smtClean="0"/>
              <a:t>; Extremely bright</a:t>
            </a:r>
          </a:p>
          <a:p>
            <a:pPr lvl="1"/>
            <a:r>
              <a:rPr lang="en-US" sz="2600" dirty="0" smtClean="0"/>
              <a:t>10 </a:t>
            </a:r>
            <a:r>
              <a:rPr lang="en-US" sz="2600" dirty="0"/>
              <a:t>M</a:t>
            </a:r>
            <a:r>
              <a:rPr lang="en-US" sz="2600" baseline="-25000" dirty="0" smtClean="0"/>
              <a:t>⊙ </a:t>
            </a:r>
            <a:r>
              <a:rPr lang="en-US" sz="2600" dirty="0" smtClean="0"/>
              <a:t>≈ 10</a:t>
            </a:r>
            <a:r>
              <a:rPr lang="en-US" sz="2600" baseline="30000" dirty="0" smtClean="0"/>
              <a:t>3</a:t>
            </a:r>
            <a:r>
              <a:rPr lang="en-US" sz="2600" dirty="0" smtClean="0"/>
              <a:t> L</a:t>
            </a:r>
            <a:r>
              <a:rPr lang="en-US" sz="2600" baseline="-25000" dirty="0" smtClean="0"/>
              <a:t>⊙</a:t>
            </a:r>
            <a:endParaRPr lang="en-US" sz="2600" dirty="0"/>
          </a:p>
          <a:p>
            <a:pPr lvl="1"/>
            <a:r>
              <a:rPr lang="en-US" sz="2600" dirty="0" smtClean="0"/>
              <a:t>25 </a:t>
            </a:r>
            <a:r>
              <a:rPr lang="en-US" sz="2600" dirty="0"/>
              <a:t>M</a:t>
            </a:r>
            <a:r>
              <a:rPr lang="en-US" sz="2600" baseline="-25000" dirty="0"/>
              <a:t>⊙ </a:t>
            </a:r>
            <a:r>
              <a:rPr lang="en-US" sz="2600" dirty="0"/>
              <a:t>≈ </a:t>
            </a:r>
            <a:r>
              <a:rPr lang="en-US" sz="2600" dirty="0" smtClean="0"/>
              <a:t>10</a:t>
            </a:r>
            <a:r>
              <a:rPr lang="en-US" sz="2600" baseline="30000" dirty="0" smtClean="0"/>
              <a:t>4</a:t>
            </a:r>
            <a:r>
              <a:rPr lang="en-US" sz="2600" dirty="0" smtClean="0"/>
              <a:t> </a:t>
            </a:r>
            <a:r>
              <a:rPr lang="en-US" sz="2600" dirty="0"/>
              <a:t>L</a:t>
            </a:r>
            <a:r>
              <a:rPr lang="en-US" sz="2600" baseline="-25000" dirty="0"/>
              <a:t>⊙</a:t>
            </a:r>
            <a:endParaRPr lang="en-US" sz="2600" dirty="0"/>
          </a:p>
          <a:p>
            <a:r>
              <a:rPr lang="en-US" sz="2800" dirty="0" smtClean="0">
                <a:solidFill>
                  <a:srgbClr val="3366FF"/>
                </a:solidFill>
              </a:rPr>
              <a:t>High</a:t>
            </a:r>
            <a:r>
              <a:rPr lang="en-US" sz="2800" dirty="0" smtClean="0"/>
              <a:t>-mass &lt; </a:t>
            </a:r>
            <a:r>
              <a:rPr lang="en-US" sz="2800" dirty="0"/>
              <a:t>50 M</a:t>
            </a:r>
            <a:r>
              <a:rPr lang="en-US" sz="2800" baseline="-25000" dirty="0"/>
              <a:t>⊙</a:t>
            </a:r>
            <a:r>
              <a:rPr lang="en-US" sz="2800" dirty="0" smtClean="0"/>
              <a:t>; </a:t>
            </a:r>
            <a:r>
              <a:rPr lang="en-US" sz="2800" b="1" i="1" dirty="0" smtClean="0">
                <a:solidFill>
                  <a:schemeClr val="tx2">
                    <a:lumMod val="40000"/>
                    <a:lumOff val="60000"/>
                  </a:schemeClr>
                </a:solidFill>
              </a:rPr>
              <a:t>very</a:t>
            </a:r>
            <a:r>
              <a:rPr lang="en-US" sz="2800" i="1" dirty="0" smtClean="0">
                <a:solidFill>
                  <a:schemeClr val="tx2">
                    <a:lumMod val="40000"/>
                    <a:lumOff val="60000"/>
                  </a:schemeClr>
                </a:solidFill>
              </a:rPr>
              <a:t> </a:t>
            </a:r>
            <a:r>
              <a:rPr lang="en-US" sz="2800" dirty="0" smtClean="0">
                <a:solidFill>
                  <a:schemeClr val="tx2">
                    <a:lumMod val="40000"/>
                    <a:lumOff val="60000"/>
                  </a:schemeClr>
                </a:solidFill>
              </a:rPr>
              <a:t>high</a:t>
            </a:r>
            <a:r>
              <a:rPr lang="en-US" sz="2800" dirty="0" smtClean="0"/>
              <a:t>-mass &gt; </a:t>
            </a:r>
            <a:r>
              <a:rPr lang="en-US" sz="2800" dirty="0"/>
              <a:t>50 M</a:t>
            </a:r>
            <a:r>
              <a:rPr lang="en-US" sz="2800" baseline="-25000" dirty="0" smtClean="0"/>
              <a:t>⊙</a:t>
            </a:r>
          </a:p>
          <a:p>
            <a:r>
              <a:rPr lang="en-US" sz="2800" dirty="0"/>
              <a:t>Convection </a:t>
            </a:r>
            <a:r>
              <a:rPr lang="en-US" sz="2800" dirty="0" smtClean="0"/>
              <a:t>deep in interior; can be entire star if hot enough</a:t>
            </a:r>
            <a:endParaRPr lang="en-US" sz="28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32</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27" name="Group 26"/>
          <p:cNvGrpSpPr/>
          <p:nvPr/>
        </p:nvGrpSpPr>
        <p:grpSpPr>
          <a:xfrm>
            <a:off x="7443693" y="0"/>
            <a:ext cx="1700307" cy="1261896"/>
            <a:chOff x="7443693" y="0"/>
            <a:chExt cx="1700307" cy="1261896"/>
          </a:xfrm>
        </p:grpSpPr>
        <p:sp>
          <p:nvSpPr>
            <p:cNvPr id="17" name="Rectangle 16"/>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0"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a:t>
            </a:r>
            <a:br>
              <a:rPr lang="en-US" dirty="0" smtClean="0"/>
            </a:br>
            <a:r>
              <a:rPr lang="en-US" dirty="0" smtClean="0"/>
              <a:t>Star Evolution</a:t>
            </a:r>
            <a:endParaRPr lang="en-US" dirty="0"/>
          </a:p>
        </p:txBody>
      </p:sp>
      <p:grpSp>
        <p:nvGrpSpPr>
          <p:cNvPr id="55" name="Group 54"/>
          <p:cNvGrpSpPr/>
          <p:nvPr/>
        </p:nvGrpSpPr>
        <p:grpSpPr>
          <a:xfrm>
            <a:off x="4700119" y="1515329"/>
            <a:ext cx="4398242" cy="4025562"/>
            <a:chOff x="4700119" y="1515329"/>
            <a:chExt cx="4398242" cy="4025562"/>
          </a:xfrm>
        </p:grpSpPr>
        <p:sp>
          <p:nvSpPr>
            <p:cNvPr id="31" name="Rectangle 30"/>
            <p:cNvSpPr/>
            <p:nvPr/>
          </p:nvSpPr>
          <p:spPr>
            <a:xfrm>
              <a:off x="4700119" y="1515329"/>
              <a:ext cx="4398242" cy="402556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115079" y="1719096"/>
              <a:ext cx="3654721" cy="3654721"/>
            </a:xfrm>
            <a:prstGeom prst="ellipse">
              <a:avLst/>
            </a:prstGeom>
            <a:gradFill flip="none" rotWithShape="1">
              <a:gsLst>
                <a:gs pos="0">
                  <a:schemeClr val="bg1"/>
                </a:gs>
                <a:gs pos="100000">
                  <a:schemeClr val="tx2">
                    <a:lumMod val="40000"/>
                    <a:lumOff val="60000"/>
                  </a:schemeClr>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345743" y="2982426"/>
              <a:ext cx="1159834" cy="1159834"/>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4" name="Group 33"/>
            <p:cNvGrpSpPr/>
            <p:nvPr/>
          </p:nvGrpSpPr>
          <p:grpSpPr>
            <a:xfrm rot="13500000">
              <a:off x="5852693" y="2701799"/>
              <a:ext cx="1015483" cy="569463"/>
              <a:chOff x="-1400915" y="2739439"/>
              <a:chExt cx="1090252" cy="1222872"/>
            </a:xfrm>
          </p:grpSpPr>
          <p:sp>
            <p:nvSpPr>
              <p:cNvPr id="35" name="Curved Up Arrow 34"/>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6" name="Curved Up Arrow 35"/>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37" name="Group 36"/>
            <p:cNvGrpSpPr/>
            <p:nvPr/>
          </p:nvGrpSpPr>
          <p:grpSpPr>
            <a:xfrm rot="8100000" flipH="1">
              <a:off x="6939880" y="2701799"/>
              <a:ext cx="1015483" cy="569463"/>
              <a:chOff x="-1400915" y="2739439"/>
              <a:chExt cx="1090252" cy="1222872"/>
            </a:xfrm>
          </p:grpSpPr>
          <p:sp>
            <p:nvSpPr>
              <p:cNvPr id="38" name="Curved Up Arrow 37"/>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9" name="Curved Up Arrow 38"/>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0" name="Group 39"/>
            <p:cNvGrpSpPr/>
            <p:nvPr/>
          </p:nvGrpSpPr>
          <p:grpSpPr>
            <a:xfrm rot="8100000" flipV="1">
              <a:off x="5886233" y="3822525"/>
              <a:ext cx="1015483" cy="569463"/>
              <a:chOff x="-1400915" y="2739439"/>
              <a:chExt cx="1090252" cy="1222872"/>
            </a:xfrm>
          </p:grpSpPr>
          <p:sp>
            <p:nvSpPr>
              <p:cNvPr id="41" name="Curved Up Arrow 40"/>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2" name="Curved Up Arrow 41"/>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3" name="Group 42"/>
            <p:cNvGrpSpPr/>
            <p:nvPr/>
          </p:nvGrpSpPr>
          <p:grpSpPr>
            <a:xfrm rot="13500000" flipH="1" flipV="1">
              <a:off x="6973420" y="3822525"/>
              <a:ext cx="1015483" cy="569463"/>
              <a:chOff x="-1400915" y="2739439"/>
              <a:chExt cx="1090252" cy="1222872"/>
            </a:xfrm>
          </p:grpSpPr>
          <p:sp>
            <p:nvSpPr>
              <p:cNvPr id="44" name="Curved Up Arrow 43"/>
              <p:cNvSpPr/>
              <p:nvPr/>
            </p:nvSpPr>
            <p:spPr>
              <a:xfrm>
                <a:off x="-1349990" y="3363921"/>
                <a:ext cx="1039327" cy="598390"/>
              </a:xfrm>
              <a:prstGeom prst="curvedUpArrow">
                <a:avLst>
                  <a:gd name="adj1" fmla="val 12474"/>
                  <a:gd name="adj2" fmla="val 34015"/>
                  <a:gd name="adj3" fmla="val 19698"/>
                </a:avLst>
              </a:prstGeom>
              <a:gradFill>
                <a:gsLst>
                  <a:gs pos="0">
                    <a:schemeClr val="accent1">
                      <a:tint val="100000"/>
                      <a:shade val="100000"/>
                      <a:satMod val="130000"/>
                    </a:schemeClr>
                  </a:gs>
                  <a:gs pos="100000">
                    <a:srgbClr val="FF0000"/>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Curved Up Arrow 44"/>
              <p:cNvSpPr/>
              <p:nvPr/>
            </p:nvSpPr>
            <p:spPr>
              <a:xfrm rot="10800000">
                <a:off x="-1400915" y="2739439"/>
                <a:ext cx="1039327" cy="598390"/>
              </a:xfrm>
              <a:prstGeom prst="curvedUpArrow">
                <a:avLst>
                  <a:gd name="adj1" fmla="val 12474"/>
                  <a:gd name="adj2" fmla="val 34015"/>
                  <a:gd name="adj3" fmla="val 19698"/>
                </a:avLst>
              </a:prstGeom>
              <a:gradFill>
                <a:gsLst>
                  <a:gs pos="0">
                    <a:srgbClr val="FF0000"/>
                  </a:gs>
                  <a:gs pos="100000">
                    <a:srgbClr val="3366FF"/>
                  </a:gs>
                </a:gsLst>
                <a:lin ang="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nvGrpSpPr>
            <p:cNvPr id="47" name="Group 46"/>
            <p:cNvGrpSpPr/>
            <p:nvPr/>
          </p:nvGrpSpPr>
          <p:grpSpPr>
            <a:xfrm>
              <a:off x="5239082" y="1817050"/>
              <a:ext cx="3391484" cy="3461898"/>
              <a:chOff x="445558" y="1524571"/>
              <a:chExt cx="3793918" cy="3872687"/>
            </a:xfrm>
          </p:grpSpPr>
          <p:sp>
            <p:nvSpPr>
              <p:cNvPr id="48" name="Freeform 47"/>
              <p:cNvSpPr/>
              <p:nvPr/>
            </p:nvSpPr>
            <p:spPr>
              <a:xfrm>
                <a:off x="2203765" y="1524571"/>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flipH="1" flipV="1">
                <a:off x="2203765" y="4342555"/>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Freeform 49"/>
              <p:cNvSpPr/>
              <p:nvPr/>
            </p:nvSpPr>
            <p:spPr>
              <a:xfrm rot="16200000">
                <a:off x="776368" y="2928186"/>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16200000" flipH="1" flipV="1">
                <a:off x="3515583" y="2876440"/>
                <a:ext cx="393083" cy="1054703"/>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FF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54" name="TextBox 53"/>
            <p:cNvSpPr txBox="1"/>
            <p:nvPr/>
          </p:nvSpPr>
          <p:spPr>
            <a:xfrm>
              <a:off x="6604109" y="3232466"/>
              <a:ext cx="652192" cy="646331"/>
            </a:xfrm>
            <a:prstGeom prst="rect">
              <a:avLst/>
            </a:prstGeom>
            <a:noFill/>
          </p:spPr>
          <p:txBody>
            <a:bodyPr wrap="none" rtlCol="0">
              <a:spAutoFit/>
            </a:bodyPr>
            <a:lstStyle/>
            <a:p>
              <a:pPr algn="ctr"/>
              <a:r>
                <a:rPr lang="en-US" dirty="0" smtClean="0">
                  <a:solidFill>
                    <a:schemeClr val="bg1"/>
                  </a:solidFill>
                </a:rPr>
                <a:t>CNO</a:t>
              </a:r>
            </a:p>
            <a:p>
              <a:pPr algn="ctr"/>
              <a:r>
                <a:rPr lang="en-US" dirty="0" smtClean="0">
                  <a:solidFill>
                    <a:schemeClr val="bg1"/>
                  </a:solidFill>
                </a:rPr>
                <a:t>cycle</a:t>
              </a:r>
              <a:endParaRPr lang="en-US" dirty="0">
                <a:solidFill>
                  <a:schemeClr val="bg1"/>
                </a:solidFill>
              </a:endParaRPr>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57" y="1600200"/>
            <a:ext cx="4105387" cy="4525963"/>
          </a:xfrm>
        </p:spPr>
        <p:txBody>
          <a:bodyPr>
            <a:noAutofit/>
          </a:bodyPr>
          <a:lstStyle/>
          <a:p>
            <a:r>
              <a:rPr lang="en-US" sz="2600" dirty="0" smtClean="0"/>
              <a:t>He builds up in core</a:t>
            </a:r>
          </a:p>
          <a:p>
            <a:r>
              <a:rPr lang="en-US" sz="2600" dirty="0" smtClean="0"/>
              <a:t>He core contracts and heats</a:t>
            </a:r>
          </a:p>
          <a:p>
            <a:r>
              <a:rPr lang="en-US" sz="2600" dirty="0" smtClean="0"/>
              <a:t>H fusion continues in shell</a:t>
            </a:r>
          </a:p>
          <a:p>
            <a:r>
              <a:rPr lang="en-US" sz="2600" dirty="0" smtClean="0"/>
              <a:t>H shell puffs up star; L</a:t>
            </a:r>
            <a:r>
              <a:rPr lang="en-US" sz="2600" baseline="-25000" dirty="0" smtClean="0"/>
              <a:t>*</a:t>
            </a:r>
            <a:r>
              <a:rPr lang="en-US" sz="2600" dirty="0" smtClean="0"/>
              <a:t> doesn’t change (much)</a:t>
            </a:r>
          </a:p>
          <a:p>
            <a:r>
              <a:rPr lang="en-US" sz="2600" dirty="0" smtClean="0"/>
              <a:t>Larger envelope + same energy output = cooler brighter star (supergiant!)</a:t>
            </a:r>
            <a:endParaRPr lang="en-US" sz="2600" dirty="0"/>
          </a:p>
        </p:txBody>
      </p:sp>
      <p:sp>
        <p:nvSpPr>
          <p:cNvPr id="4" name="Footer Placeholder 3"/>
          <p:cNvSpPr>
            <a:spLocks noGrp="1"/>
          </p:cNvSpPr>
          <p:nvPr>
            <p:ph type="ftr" sz="quarter" idx="11"/>
          </p:nvPr>
        </p:nvSpPr>
        <p:spPr/>
        <p:txBody>
          <a:bodyPr/>
          <a:lstStyle/>
          <a:p>
            <a:r>
              <a:rPr lang="en-US" dirty="0" smtClean="0"/>
              <a:t>Stellar Evolution</a:t>
            </a:r>
          </a:p>
        </p:txBody>
      </p:sp>
      <p:sp>
        <p:nvSpPr>
          <p:cNvPr id="5" name="Slide Number Placeholder 4"/>
          <p:cNvSpPr>
            <a:spLocks noGrp="1"/>
          </p:cNvSpPr>
          <p:nvPr>
            <p:ph type="sldNum" sz="quarter" idx="12"/>
          </p:nvPr>
        </p:nvSpPr>
        <p:spPr/>
        <p:txBody>
          <a:bodyPr/>
          <a:lstStyle/>
          <a:p>
            <a:fld id="{2AEA1A1E-F5B2-6F40-9B1C-BBBBCA62E90C}" type="slidenum">
              <a:rPr lang="en-US" smtClean="0"/>
              <a:t>33</a:t>
            </a:fld>
            <a:endParaRPr lang="en-US" dirty="0"/>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4"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a:t>
            </a:r>
            <a:br>
              <a:rPr lang="en-US" dirty="0" smtClean="0"/>
            </a:br>
            <a:r>
              <a:rPr lang="en-US" dirty="0" smtClean="0"/>
              <a:t>Star Evolution: SG</a:t>
            </a:r>
            <a:endParaRPr lang="en-US" dirty="0"/>
          </a:p>
        </p:txBody>
      </p:sp>
      <p:grpSp>
        <p:nvGrpSpPr>
          <p:cNvPr id="50" name="Group 49"/>
          <p:cNvGrpSpPr/>
          <p:nvPr/>
        </p:nvGrpSpPr>
        <p:grpSpPr>
          <a:xfrm>
            <a:off x="4188384" y="1417639"/>
            <a:ext cx="4887629" cy="4849564"/>
            <a:chOff x="4188384" y="1417639"/>
            <a:chExt cx="4887629" cy="4849564"/>
          </a:xfrm>
        </p:grpSpPr>
        <p:sp>
          <p:nvSpPr>
            <p:cNvPr id="51" name="TextBox 50"/>
            <p:cNvSpPr txBox="1"/>
            <p:nvPr/>
          </p:nvSpPr>
          <p:spPr>
            <a:xfrm rot="16200000">
              <a:off x="2759611" y="3565428"/>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52" name="TextBox 51"/>
            <p:cNvSpPr txBox="1"/>
            <p:nvPr/>
          </p:nvSpPr>
          <p:spPr>
            <a:xfrm>
              <a:off x="5438120" y="5767551"/>
              <a:ext cx="2370056" cy="367517"/>
            </a:xfrm>
            <a:prstGeom prst="rect">
              <a:avLst/>
            </a:prstGeom>
            <a:noFill/>
          </p:spPr>
          <p:txBody>
            <a:bodyPr wrap="none" rtlCol="0">
              <a:spAutoFit/>
            </a:bodyPr>
            <a:lstStyle/>
            <a:p>
              <a:r>
                <a:rPr lang="en-US" dirty="0" smtClean="0"/>
                <a:t>Increasing Temperature (Kelvin)</a:t>
              </a:r>
              <a:endParaRPr lang="en-US" dirty="0"/>
            </a:p>
          </p:txBody>
        </p:sp>
        <p:sp>
          <p:nvSpPr>
            <p:cNvPr id="53" name="Rectangle 52"/>
            <p:cNvSpPr/>
            <p:nvPr/>
          </p:nvSpPr>
          <p:spPr>
            <a:xfrm>
              <a:off x="4188384" y="1417639"/>
              <a:ext cx="4887629" cy="48495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4690759" y="1535094"/>
              <a:ext cx="4297329" cy="4114892"/>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flipV="1">
              <a:off x="4584655" y="2015281"/>
              <a:ext cx="0" cy="33751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4932555" y="5796939"/>
              <a:ext cx="3725818"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rot="17972829">
              <a:off x="6602732" y="1909353"/>
              <a:ext cx="367342" cy="3754084"/>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rot="21177475">
              <a:off x="5220515" y="2585120"/>
              <a:ext cx="2682875" cy="231689"/>
            </a:xfrm>
            <a:prstGeom prst="rect">
              <a:avLst/>
            </a:prstGeom>
            <a:gradFill flip="none" rotWithShape="1">
              <a:gsLst>
                <a:gs pos="31000">
                  <a:srgbClr val="3366FF"/>
                </a:gs>
                <a:gs pos="100000">
                  <a:srgbClr val="FF0000"/>
                </a:gs>
                <a:gs pos="59000">
                  <a:srgbClr val="FFFF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SG</a:t>
              </a:r>
              <a:endParaRPr lang="en-US" sz="1600" dirty="0">
                <a:solidFill>
                  <a:schemeClr val="tx1"/>
                </a:solidFill>
              </a:endParaRPr>
            </a:p>
          </p:txBody>
        </p:sp>
        <p:sp>
          <p:nvSpPr>
            <p:cNvPr id="59" name="TextBox 58"/>
            <p:cNvSpPr txBox="1"/>
            <p:nvPr/>
          </p:nvSpPr>
          <p:spPr>
            <a:xfrm rot="16200000">
              <a:off x="2665900" y="3503016"/>
              <a:ext cx="3375190" cy="274896"/>
            </a:xfrm>
            <a:prstGeom prst="rect">
              <a:avLst/>
            </a:prstGeom>
            <a:noFill/>
          </p:spPr>
          <p:txBody>
            <a:bodyPr wrap="none" rtlCol="0">
              <a:spAutoFit/>
            </a:bodyPr>
            <a:lstStyle/>
            <a:p>
              <a:r>
                <a:rPr lang="en-US" dirty="0" smtClean="0"/>
                <a:t>Increasing Luminosity (Brightness)</a:t>
              </a:r>
              <a:endParaRPr lang="en-US" dirty="0"/>
            </a:p>
          </p:txBody>
        </p:sp>
        <p:sp>
          <p:nvSpPr>
            <p:cNvPr id="60" name="TextBox 59"/>
            <p:cNvSpPr txBox="1"/>
            <p:nvPr/>
          </p:nvSpPr>
          <p:spPr>
            <a:xfrm>
              <a:off x="5438120" y="5736345"/>
              <a:ext cx="2370056" cy="367517"/>
            </a:xfrm>
            <a:prstGeom prst="rect">
              <a:avLst/>
            </a:prstGeom>
            <a:noFill/>
          </p:spPr>
          <p:txBody>
            <a:bodyPr wrap="none" rtlCol="0">
              <a:spAutoFit/>
            </a:bodyPr>
            <a:lstStyle/>
            <a:p>
              <a:r>
                <a:rPr lang="en-US" dirty="0" smtClean="0"/>
                <a:t>Increasing Temperature (Kelvin)</a:t>
              </a:r>
              <a:endParaRPr lang="en-US" dirty="0"/>
            </a:p>
          </p:txBody>
        </p:sp>
      </p:grpSp>
      <p:sp>
        <p:nvSpPr>
          <p:cNvPr id="61" name="Sun 60"/>
          <p:cNvSpPr/>
          <p:nvPr/>
        </p:nvSpPr>
        <p:spPr>
          <a:xfrm>
            <a:off x="5656028" y="2585409"/>
            <a:ext cx="363772" cy="367647"/>
          </a:xfrm>
          <a:prstGeom prst="sun">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rot="21327430">
            <a:off x="7909865" y="248255"/>
            <a:ext cx="865466" cy="94713"/>
          </a:xfrm>
          <a:prstGeom prst="rect">
            <a:avLst/>
          </a:prstGeom>
          <a:gradFill flip="none" rotWithShape="1">
            <a:gsLst>
              <a:gs pos="21000">
                <a:srgbClr val="3366FF"/>
              </a:gs>
              <a:gs pos="62000">
                <a:srgbClr val="FFFF00"/>
              </a:gs>
              <a:gs pos="94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33" name="Rectangle 32"/>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852" y="1420520"/>
            <a:ext cx="4543778" cy="4705644"/>
          </a:xfrm>
        </p:spPr>
        <p:txBody>
          <a:bodyPr>
            <a:normAutofit/>
          </a:bodyPr>
          <a:lstStyle/>
          <a:p>
            <a:r>
              <a:rPr lang="en-US" sz="2800" dirty="0" smtClean="0"/>
              <a:t>Depending on mass, star travels back and forth along supergiant path several times</a:t>
            </a:r>
          </a:p>
          <a:p>
            <a:r>
              <a:rPr lang="en-US" sz="2800" dirty="0" smtClean="0"/>
              <a:t>When enough material for next fusion phase is present, it begins in core</a:t>
            </a:r>
          </a:p>
          <a:p>
            <a:r>
              <a:rPr lang="en-US" sz="2800" dirty="0" smtClean="0"/>
              <a:t>Previous fusion continues in shells</a:t>
            </a:r>
            <a:endParaRPr lang="en-US" sz="28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 name="Rectangle 7"/>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rot="21327430">
            <a:off x="7909865" y="248255"/>
            <a:ext cx="865466" cy="94713"/>
          </a:xfrm>
          <a:prstGeom prst="rect">
            <a:avLst/>
          </a:prstGeom>
          <a:gradFill flip="none" rotWithShape="1">
            <a:gsLst>
              <a:gs pos="21000">
                <a:srgbClr val="3366FF"/>
              </a:gs>
              <a:gs pos="62000">
                <a:srgbClr val="FFFF00"/>
              </a:gs>
              <a:gs pos="94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14" name="Rectangle 13"/>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a:t>
            </a:r>
            <a:br>
              <a:rPr lang="en-US" dirty="0" smtClean="0"/>
            </a:br>
            <a:r>
              <a:rPr lang="en-US" dirty="0" smtClean="0"/>
              <a:t>Star Evolution: Layers</a:t>
            </a:r>
            <a:endParaRPr lang="en-US" dirty="0"/>
          </a:p>
        </p:txBody>
      </p:sp>
      <p:sp>
        <p:nvSpPr>
          <p:cNvPr id="39" name="TextBox 38"/>
          <p:cNvSpPr txBox="1"/>
          <p:nvPr/>
        </p:nvSpPr>
        <p:spPr>
          <a:xfrm>
            <a:off x="4746563" y="5602451"/>
            <a:ext cx="4252148" cy="461665"/>
          </a:xfrm>
          <a:prstGeom prst="rect">
            <a:avLst/>
          </a:prstGeom>
          <a:noFill/>
        </p:spPr>
        <p:txBody>
          <a:bodyPr wrap="square" rtlCol="0">
            <a:spAutoFit/>
          </a:bodyPr>
          <a:lstStyle/>
          <a:p>
            <a:pPr algn="ctr"/>
            <a:r>
              <a:rPr lang="en-US" sz="1200" i="1" dirty="0" smtClean="0"/>
              <a:t>Credit: http</a:t>
            </a:r>
            <a:r>
              <a:rPr lang="en-US" sz="1200" i="1" dirty="0"/>
              <a:t>://</a:t>
            </a:r>
            <a:r>
              <a:rPr lang="en-US" sz="1200" i="1" dirty="0" err="1"/>
              <a:t>www.castlerock.wednet.edu</a:t>
            </a:r>
            <a:r>
              <a:rPr lang="en-US" sz="1200" i="1" dirty="0"/>
              <a:t>/HS/</a:t>
            </a:r>
            <a:r>
              <a:rPr lang="en-US" sz="1200" i="1" dirty="0" err="1"/>
              <a:t>stello</a:t>
            </a:r>
            <a:r>
              <a:rPr lang="en-US" sz="1200" i="1" dirty="0"/>
              <a:t>/Astronomy/TEXT/CHAISSON/BG312/HTML/BG31204.htm</a:t>
            </a:r>
          </a:p>
        </p:txBody>
      </p:sp>
      <p:pic>
        <p:nvPicPr>
          <p:cNvPr id="40" name="Picture 39" descr="high_mass_cutawa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7324" y="1420520"/>
            <a:ext cx="4241800" cy="4178300"/>
          </a:xfrm>
          <a:prstGeom prst="rect">
            <a:avLst/>
          </a:prstGeom>
        </p:spPr>
      </p:pic>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1188" y="1411111"/>
            <a:ext cx="4092225" cy="4769556"/>
          </a:xfrm>
        </p:spPr>
        <p:txBody>
          <a:bodyPr>
            <a:normAutofit/>
          </a:bodyPr>
          <a:lstStyle/>
          <a:p>
            <a:r>
              <a:rPr lang="en-US" sz="2800" dirty="0" smtClean="0"/>
              <a:t>Higher </a:t>
            </a:r>
            <a:r>
              <a:rPr lang="en-US" sz="2800" dirty="0" err="1" smtClean="0"/>
              <a:t>T</a:t>
            </a:r>
            <a:r>
              <a:rPr lang="en-US" sz="2800" baseline="-25000" dirty="0" err="1" smtClean="0"/>
              <a:t>c</a:t>
            </a:r>
            <a:r>
              <a:rPr lang="en-US" sz="2800" dirty="0" smtClean="0"/>
              <a:t>, densities, and a wider assortment of elements allows larger range </a:t>
            </a:r>
            <a:r>
              <a:rPr lang="en-US" sz="2800" dirty="0"/>
              <a:t>for α-</a:t>
            </a:r>
            <a:r>
              <a:rPr lang="en-US" sz="2800" dirty="0" smtClean="0"/>
              <a:t>process than before</a:t>
            </a:r>
          </a:p>
          <a:p>
            <a:r>
              <a:rPr lang="en-US" sz="2800" dirty="0" smtClean="0"/>
              <a:t>Occurs during/after </a:t>
            </a:r>
            <a:r>
              <a:rPr lang="en-US" sz="2800" baseline="30000" dirty="0" smtClean="0"/>
              <a:t>28</a:t>
            </a:r>
            <a:r>
              <a:rPr lang="en-US" sz="2800" dirty="0" smtClean="0"/>
              <a:t>Si fusion</a:t>
            </a:r>
          </a:p>
          <a:p>
            <a:r>
              <a:rPr lang="en-US" sz="2800" dirty="0" smtClean="0"/>
              <a:t>All takes about a day</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35</a:t>
            </a:fld>
            <a:endParaRPr lang="en-US" dirty="0"/>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5"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 </a:t>
            </a:r>
            <a:br>
              <a:rPr lang="en-US" dirty="0" smtClean="0"/>
            </a:br>
            <a:r>
              <a:rPr lang="en-US" dirty="0" smtClean="0"/>
              <a:t>Star Evolution: </a:t>
            </a:r>
            <a:r>
              <a:rPr lang="en-US" dirty="0"/>
              <a:t>α-process</a:t>
            </a:r>
          </a:p>
        </p:txBody>
      </p:sp>
      <p:grpSp>
        <p:nvGrpSpPr>
          <p:cNvPr id="2" name="Group 1"/>
          <p:cNvGrpSpPr/>
          <p:nvPr/>
        </p:nvGrpSpPr>
        <p:grpSpPr>
          <a:xfrm>
            <a:off x="7443693" y="0"/>
            <a:ext cx="1700307" cy="1261896"/>
            <a:chOff x="7443693" y="0"/>
            <a:chExt cx="1700307" cy="1261896"/>
          </a:xfrm>
        </p:grpSpPr>
        <p:sp>
          <p:nvSpPr>
            <p:cNvPr id="16" name="Rectangle 15"/>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21327430">
              <a:off x="7909865" y="248255"/>
              <a:ext cx="865466" cy="94713"/>
            </a:xfrm>
            <a:prstGeom prst="rect">
              <a:avLst/>
            </a:prstGeom>
            <a:gradFill flip="none" rotWithShape="1">
              <a:gsLst>
                <a:gs pos="21000">
                  <a:srgbClr val="3366FF"/>
                </a:gs>
                <a:gs pos="62000">
                  <a:srgbClr val="FFFF00"/>
                </a:gs>
                <a:gs pos="94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Rectangle 6"/>
          <p:cNvSpPr/>
          <p:nvPr/>
        </p:nvSpPr>
        <p:spPr>
          <a:xfrm>
            <a:off x="131704" y="1476963"/>
            <a:ext cx="4807185" cy="477896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76297" y="1627481"/>
            <a:ext cx="4429931" cy="369332"/>
          </a:xfrm>
          <a:prstGeom prst="rect">
            <a:avLst/>
          </a:prstGeom>
          <a:noFill/>
        </p:spPr>
        <p:txBody>
          <a:bodyPr wrap="none" rtlCol="0">
            <a:spAutoFit/>
          </a:bodyPr>
          <a:lstStyle/>
          <a:p>
            <a:r>
              <a:rPr lang="en-US" dirty="0" smtClean="0"/>
              <a:t>In addition to previously… (add He each step)</a:t>
            </a:r>
            <a:endParaRPr lang="en-US" dirty="0"/>
          </a:p>
        </p:txBody>
      </p:sp>
      <p:sp>
        <p:nvSpPr>
          <p:cNvPr id="26" name="Oval 25"/>
          <p:cNvSpPr/>
          <p:nvPr/>
        </p:nvSpPr>
        <p:spPr>
          <a:xfrm>
            <a:off x="1508374" y="2410463"/>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aseline="30000" dirty="0" smtClean="0">
                <a:solidFill>
                  <a:srgbClr val="FFFFFF"/>
                </a:solidFill>
              </a:rPr>
              <a:t>28</a:t>
            </a:r>
            <a:r>
              <a:rPr lang="en-US" sz="1000" dirty="0" smtClean="0">
                <a:solidFill>
                  <a:srgbClr val="FFFFFF"/>
                </a:solidFill>
              </a:rPr>
              <a:t>Si</a:t>
            </a:r>
            <a:endParaRPr lang="en-US" sz="1000" dirty="0">
              <a:solidFill>
                <a:srgbClr val="FFFFFF"/>
              </a:solidFill>
            </a:endParaRPr>
          </a:p>
        </p:txBody>
      </p:sp>
      <p:sp>
        <p:nvSpPr>
          <p:cNvPr id="28" name="Oval 27"/>
          <p:cNvSpPr/>
          <p:nvPr/>
        </p:nvSpPr>
        <p:spPr>
          <a:xfrm>
            <a:off x="2690518" y="3386155"/>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aseline="30000" dirty="0" smtClean="0">
                <a:solidFill>
                  <a:srgbClr val="FFFFFF"/>
                </a:solidFill>
              </a:rPr>
              <a:t>40</a:t>
            </a:r>
            <a:r>
              <a:rPr lang="en-US" sz="1000" dirty="0" smtClean="0">
                <a:solidFill>
                  <a:srgbClr val="FFFFFF"/>
                </a:solidFill>
              </a:rPr>
              <a:t>Ca</a:t>
            </a:r>
            <a:endParaRPr lang="en-US" sz="1000" dirty="0">
              <a:solidFill>
                <a:srgbClr val="FFFFFF"/>
              </a:solidFill>
            </a:endParaRPr>
          </a:p>
        </p:txBody>
      </p:sp>
      <p:sp>
        <p:nvSpPr>
          <p:cNvPr id="30" name="Oval 29"/>
          <p:cNvSpPr/>
          <p:nvPr/>
        </p:nvSpPr>
        <p:spPr>
          <a:xfrm>
            <a:off x="2135114" y="5401875"/>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aseline="30000" dirty="0" smtClean="0">
                <a:solidFill>
                  <a:srgbClr val="FFFFFF"/>
                </a:solidFill>
              </a:rPr>
              <a:t>52</a:t>
            </a:r>
            <a:r>
              <a:rPr lang="en-US" sz="1000" dirty="0" smtClean="0">
                <a:solidFill>
                  <a:srgbClr val="FFFFFF"/>
                </a:solidFill>
              </a:rPr>
              <a:t>Fe</a:t>
            </a:r>
            <a:endParaRPr lang="en-US" sz="1000" dirty="0">
              <a:solidFill>
                <a:srgbClr val="FFFFFF"/>
              </a:solidFill>
            </a:endParaRPr>
          </a:p>
        </p:txBody>
      </p:sp>
      <p:sp>
        <p:nvSpPr>
          <p:cNvPr id="32" name="Oval 31"/>
          <p:cNvSpPr/>
          <p:nvPr/>
        </p:nvSpPr>
        <p:spPr>
          <a:xfrm>
            <a:off x="2690518" y="4383341"/>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aseline="30000" dirty="0" smtClean="0">
                <a:solidFill>
                  <a:srgbClr val="FFFFFF"/>
                </a:solidFill>
              </a:rPr>
              <a:t>48</a:t>
            </a:r>
            <a:r>
              <a:rPr lang="en-US" sz="1000" dirty="0" smtClean="0">
                <a:solidFill>
                  <a:srgbClr val="FFFFFF"/>
                </a:solidFill>
              </a:rPr>
              <a:t>Cr</a:t>
            </a:r>
            <a:endParaRPr lang="en-US" sz="1000" dirty="0">
              <a:solidFill>
                <a:srgbClr val="FFFFFF"/>
              </a:solidFill>
            </a:endParaRPr>
          </a:p>
        </p:txBody>
      </p:sp>
      <p:sp>
        <p:nvSpPr>
          <p:cNvPr id="37" name="Oval 36"/>
          <p:cNvSpPr/>
          <p:nvPr/>
        </p:nvSpPr>
        <p:spPr>
          <a:xfrm>
            <a:off x="2690518" y="2410463"/>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aseline="30000" dirty="0" smtClean="0">
                <a:solidFill>
                  <a:srgbClr val="FFFFFF"/>
                </a:solidFill>
              </a:rPr>
              <a:t>32</a:t>
            </a:r>
            <a:r>
              <a:rPr lang="en-US" sz="1000" dirty="0" smtClean="0">
                <a:solidFill>
                  <a:srgbClr val="FFFFFF"/>
                </a:solidFill>
              </a:rPr>
              <a:t>S</a:t>
            </a:r>
            <a:endParaRPr lang="en-US" sz="1000" dirty="0">
              <a:solidFill>
                <a:srgbClr val="FFFFFF"/>
              </a:solidFill>
            </a:endParaRPr>
          </a:p>
        </p:txBody>
      </p:sp>
      <p:sp>
        <p:nvSpPr>
          <p:cNvPr id="38" name="Oval 37"/>
          <p:cNvSpPr/>
          <p:nvPr/>
        </p:nvSpPr>
        <p:spPr>
          <a:xfrm>
            <a:off x="1508007" y="4383341"/>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aseline="30000" dirty="0" smtClean="0">
                <a:solidFill>
                  <a:srgbClr val="FFFFFF"/>
                </a:solidFill>
              </a:rPr>
              <a:t>44</a:t>
            </a:r>
            <a:r>
              <a:rPr lang="en-US" sz="1000" dirty="0" smtClean="0">
                <a:solidFill>
                  <a:srgbClr val="FFFFFF"/>
                </a:solidFill>
              </a:rPr>
              <a:t>Ti</a:t>
            </a:r>
            <a:endParaRPr lang="en-US" sz="1000" dirty="0">
              <a:solidFill>
                <a:srgbClr val="FFFFFF"/>
              </a:solidFill>
            </a:endParaRPr>
          </a:p>
        </p:txBody>
      </p:sp>
      <p:sp>
        <p:nvSpPr>
          <p:cNvPr id="43" name="Oval 42"/>
          <p:cNvSpPr/>
          <p:nvPr/>
        </p:nvSpPr>
        <p:spPr>
          <a:xfrm>
            <a:off x="1514593" y="3386155"/>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aseline="30000" dirty="0" smtClean="0">
                <a:solidFill>
                  <a:srgbClr val="FFFFFF"/>
                </a:solidFill>
              </a:rPr>
              <a:t>36</a:t>
            </a:r>
            <a:r>
              <a:rPr lang="en-US" sz="1000" dirty="0" smtClean="0">
                <a:solidFill>
                  <a:srgbClr val="FFFFFF"/>
                </a:solidFill>
              </a:rPr>
              <a:t>Ar</a:t>
            </a:r>
            <a:endParaRPr lang="en-US" sz="1000" dirty="0">
              <a:solidFill>
                <a:srgbClr val="FFFFFF"/>
              </a:solidFill>
            </a:endParaRPr>
          </a:p>
        </p:txBody>
      </p:sp>
      <p:cxnSp>
        <p:nvCxnSpPr>
          <p:cNvPr id="25" name="Straight Arrow Connector 24"/>
          <p:cNvCxnSpPr/>
          <p:nvPr/>
        </p:nvCxnSpPr>
        <p:spPr>
          <a:xfrm>
            <a:off x="2207549" y="2709333"/>
            <a:ext cx="426522"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207549" y="3698993"/>
            <a:ext cx="426522"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2207549" y="4696178"/>
            <a:ext cx="426522" cy="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2179328" y="2984029"/>
            <a:ext cx="482969" cy="4209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a:off x="2179328" y="3962401"/>
            <a:ext cx="482969" cy="420940"/>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2634072" y="5010448"/>
            <a:ext cx="128150" cy="323552"/>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581803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1111"/>
            <a:ext cx="8320523" cy="4769556"/>
          </a:xfrm>
        </p:spPr>
        <p:txBody>
          <a:bodyPr>
            <a:normAutofit/>
          </a:bodyPr>
          <a:lstStyle/>
          <a:p>
            <a:r>
              <a:rPr lang="en-US" sz="2800" dirty="0"/>
              <a:t>Brief stage of life before SN </a:t>
            </a:r>
            <a:r>
              <a:rPr lang="en-US" sz="2800" dirty="0" smtClean="0"/>
              <a:t>explosion </a:t>
            </a:r>
            <a:r>
              <a:rPr lang="en-US" sz="2800" dirty="0"/>
              <a:t>for M</a:t>
            </a:r>
            <a:r>
              <a:rPr lang="en-US" sz="2800" baseline="-25000" dirty="0"/>
              <a:t>*</a:t>
            </a:r>
            <a:r>
              <a:rPr lang="en-US" sz="2800" dirty="0"/>
              <a:t> </a:t>
            </a:r>
            <a:r>
              <a:rPr lang="en-US" sz="2800" dirty="0" smtClean="0"/>
              <a:t>&gt; </a:t>
            </a:r>
            <a:r>
              <a:rPr lang="en-US" sz="2800" dirty="0"/>
              <a:t>25 M</a:t>
            </a:r>
            <a:r>
              <a:rPr lang="en-US" sz="2800" baseline="-25000" dirty="0"/>
              <a:t>⊙</a:t>
            </a:r>
            <a:endParaRPr lang="en-US" sz="2800" dirty="0" smtClean="0"/>
          </a:p>
          <a:p>
            <a:r>
              <a:rPr lang="en-US" sz="2800" dirty="0" smtClean="0"/>
              <a:t>Three types:</a:t>
            </a:r>
          </a:p>
          <a:p>
            <a:pPr lvl="1"/>
            <a:r>
              <a:rPr lang="en-US" sz="2400" dirty="0" smtClean="0"/>
              <a:t>WN</a:t>
            </a:r>
            <a:r>
              <a:rPr lang="en-US" sz="2400" dirty="0"/>
              <a:t>: strong N emission</a:t>
            </a:r>
          </a:p>
          <a:p>
            <a:pPr lvl="1"/>
            <a:r>
              <a:rPr lang="en-US" sz="2400" dirty="0" smtClean="0"/>
              <a:t>WC: strong C emission; H-shell gone</a:t>
            </a:r>
          </a:p>
          <a:p>
            <a:pPr lvl="1"/>
            <a:r>
              <a:rPr lang="en-US" sz="2400" dirty="0" smtClean="0"/>
              <a:t>WO: strong O emission; H-shell gone</a:t>
            </a:r>
          </a:p>
          <a:p>
            <a:r>
              <a:rPr lang="en-US" sz="2800" dirty="0" smtClean="0"/>
              <a:t>Can evolve from BSGs, RSGs, or LBVs</a:t>
            </a:r>
          </a:p>
          <a:p>
            <a:r>
              <a:rPr lang="en-US" sz="2800" dirty="0" smtClean="0"/>
              <a:t>Fusion still occurring feverishly in core &amp; shells</a:t>
            </a:r>
          </a:p>
          <a:p>
            <a:r>
              <a:rPr lang="en-US" sz="2800" dirty="0" smtClean="0"/>
              <a:t>So hot the emit mostly in UV and X-ray</a:t>
            </a:r>
          </a:p>
          <a:p>
            <a:r>
              <a:rPr lang="en-US" sz="2800" dirty="0" smtClean="0"/>
              <a:t>Very few observed (~500 in Milky Way)</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36</a:t>
            </a:fld>
            <a:endParaRPr lang="en-US" dirty="0"/>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5"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 Star Evolution:</a:t>
            </a:r>
            <a:br>
              <a:rPr lang="en-US" dirty="0" smtClean="0"/>
            </a:br>
            <a:r>
              <a:rPr lang="en-US" dirty="0" smtClean="0"/>
              <a:t>WR stars</a:t>
            </a:r>
            <a:endParaRPr lang="en-US" dirty="0"/>
          </a:p>
        </p:txBody>
      </p:sp>
      <p:grpSp>
        <p:nvGrpSpPr>
          <p:cNvPr id="2" name="Group 1"/>
          <p:cNvGrpSpPr/>
          <p:nvPr/>
        </p:nvGrpSpPr>
        <p:grpSpPr>
          <a:xfrm>
            <a:off x="7443693" y="0"/>
            <a:ext cx="1700307" cy="1261896"/>
            <a:chOff x="7443693" y="0"/>
            <a:chExt cx="1700307" cy="1261896"/>
          </a:xfrm>
        </p:grpSpPr>
        <p:sp>
          <p:nvSpPr>
            <p:cNvPr id="16" name="Rectangle 15"/>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21327430">
              <a:off x="7909865" y="248255"/>
              <a:ext cx="865466" cy="94713"/>
            </a:xfrm>
            <a:prstGeom prst="rect">
              <a:avLst/>
            </a:prstGeom>
            <a:gradFill flip="none" rotWithShape="1">
              <a:gsLst>
                <a:gs pos="21000">
                  <a:srgbClr val="3366FF"/>
                </a:gs>
                <a:gs pos="62000">
                  <a:srgbClr val="FFFF00"/>
                </a:gs>
                <a:gs pos="94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5582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463"/>
            <a:ext cx="8229600" cy="1143000"/>
          </a:xfrm>
        </p:spPr>
        <p:txBody>
          <a:bodyPr>
            <a:normAutofit fontScale="90000"/>
          </a:bodyPr>
          <a:lstStyle/>
          <a:p>
            <a:r>
              <a:rPr lang="en-US" dirty="0" smtClean="0"/>
              <a:t>Stellar Evolution </a:t>
            </a:r>
            <a:br>
              <a:rPr lang="en-US" dirty="0" smtClean="0"/>
            </a:br>
            <a:r>
              <a:rPr lang="en-US" dirty="0" smtClean="0"/>
              <a:t>Summary</a:t>
            </a:r>
            <a:endParaRPr lang="en-US" dirty="0"/>
          </a:p>
        </p:txBody>
      </p:sp>
      <p:sp>
        <p:nvSpPr>
          <p:cNvPr id="3" name="Content Placeholder 2"/>
          <p:cNvSpPr>
            <a:spLocks noGrp="1"/>
          </p:cNvSpPr>
          <p:nvPr>
            <p:ph idx="1"/>
          </p:nvPr>
        </p:nvSpPr>
        <p:spPr/>
        <p:txBody>
          <a:bodyPr>
            <a:normAutofit/>
          </a:bodyPr>
          <a:lstStyle/>
          <a:p>
            <a:pPr marL="0" indent="0" algn="ctr">
              <a:spcBef>
                <a:spcPts val="1872"/>
              </a:spcBef>
              <a:buNone/>
            </a:pPr>
            <a:r>
              <a:rPr lang="en-US" sz="2800" dirty="0" smtClean="0">
                <a:solidFill>
                  <a:srgbClr val="FF0000"/>
                </a:solidFill>
              </a:rPr>
              <a:t>Low</a:t>
            </a:r>
            <a:r>
              <a:rPr lang="en-US" sz="2800" dirty="0" smtClean="0"/>
              <a:t>/</a:t>
            </a:r>
            <a:r>
              <a:rPr lang="en-US" sz="2800" dirty="0" smtClean="0">
                <a:solidFill>
                  <a:srgbClr val="FF6600"/>
                </a:solidFill>
              </a:rPr>
              <a:t>Intermediate</a:t>
            </a:r>
            <a:r>
              <a:rPr lang="en-US" sz="2800" dirty="0" smtClean="0">
                <a:solidFill>
                  <a:srgbClr val="FFFF00"/>
                </a:solidFill>
              </a:rPr>
              <a:t> </a:t>
            </a:r>
            <a:r>
              <a:rPr lang="en-US" sz="2800" dirty="0" smtClean="0"/>
              <a:t>mass </a:t>
            </a:r>
            <a:r>
              <a:rPr lang="en-US" sz="2800" dirty="0"/>
              <a:t>s</a:t>
            </a:r>
            <a:r>
              <a:rPr lang="en-US" sz="2800" dirty="0" smtClean="0"/>
              <a:t>tars become AGB stars</a:t>
            </a:r>
          </a:p>
          <a:p>
            <a:pPr marL="0" indent="0" algn="ctr">
              <a:spcBef>
                <a:spcPts val="1872"/>
              </a:spcBef>
              <a:buNone/>
            </a:pPr>
            <a:r>
              <a:rPr lang="en-US" sz="2800" dirty="0" smtClean="0"/>
              <a:t>Forge many light-medium elements by H &amp; He fusion, α-process, and slow n</a:t>
            </a:r>
            <a:r>
              <a:rPr lang="en-US" sz="2800" baseline="30000" dirty="0" smtClean="0"/>
              <a:t>0</a:t>
            </a:r>
            <a:r>
              <a:rPr lang="en-US" sz="2800" dirty="0" smtClean="0"/>
              <a:t> capture</a:t>
            </a:r>
          </a:p>
          <a:p>
            <a:pPr marL="0" indent="0" algn="ctr">
              <a:spcBef>
                <a:spcPts val="1872"/>
              </a:spcBef>
              <a:buNone/>
            </a:pPr>
            <a:r>
              <a:rPr lang="en-US" sz="2800" dirty="0" smtClean="0">
                <a:solidFill>
                  <a:srgbClr val="3366FF"/>
                </a:solidFill>
              </a:rPr>
              <a:t>High </a:t>
            </a:r>
            <a:r>
              <a:rPr lang="en-US" sz="2800" dirty="0" smtClean="0"/>
              <a:t>mass stars evolve become </a:t>
            </a:r>
            <a:r>
              <a:rPr lang="en-US" sz="2800" dirty="0"/>
              <a:t>RSG, BSG, and </a:t>
            </a:r>
            <a:r>
              <a:rPr lang="en-US" sz="2800" dirty="0" smtClean="0"/>
              <a:t>WR stars</a:t>
            </a:r>
          </a:p>
          <a:p>
            <a:pPr marL="0" indent="0" algn="ctr">
              <a:spcBef>
                <a:spcPts val="1872"/>
              </a:spcBef>
              <a:buNone/>
            </a:pPr>
            <a:r>
              <a:rPr lang="en-US" sz="2800" dirty="0" smtClean="0"/>
              <a:t>Massive stars forge light elements through to heavy elements by fusion</a:t>
            </a:r>
            <a:r>
              <a:rPr lang="en-US" sz="2800" dirty="0"/>
              <a:t>, </a:t>
            </a:r>
            <a:r>
              <a:rPr lang="en-US" sz="2800" dirty="0" smtClean="0"/>
              <a:t>and α</a:t>
            </a:r>
            <a:r>
              <a:rPr lang="en-US" sz="2800" dirty="0"/>
              <a:t>-</a:t>
            </a:r>
            <a:r>
              <a:rPr lang="en-US" sz="2800" dirty="0" smtClean="0"/>
              <a:t>process</a:t>
            </a:r>
          </a:p>
          <a:p>
            <a:pPr marL="0" indent="0" algn="ctr">
              <a:spcBef>
                <a:spcPts val="1872"/>
              </a:spcBef>
              <a:buNone/>
            </a:pPr>
            <a:r>
              <a:rPr lang="en-US" sz="2800" dirty="0" smtClean="0"/>
              <a:t>Only part of the story…</a:t>
            </a:r>
            <a:endParaRPr lang="en-US" sz="2800"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37</a:t>
            </a:fld>
            <a:endParaRPr lang="en-US" dirty="0"/>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27" name="Group 26"/>
          <p:cNvGrpSpPr/>
          <p:nvPr/>
        </p:nvGrpSpPr>
        <p:grpSpPr>
          <a:xfrm>
            <a:off x="7442106" y="0"/>
            <a:ext cx="1700307" cy="1261896"/>
            <a:chOff x="7483278" y="1704622"/>
            <a:chExt cx="1700307" cy="1261896"/>
          </a:xfrm>
        </p:grpSpPr>
        <p:sp>
          <p:nvSpPr>
            <p:cNvPr id="16" name="Rectangle 15"/>
            <p:cNvSpPr/>
            <p:nvPr/>
          </p:nvSpPr>
          <p:spPr>
            <a:xfrm>
              <a:off x="7483278" y="1704622"/>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58044" y="1735185"/>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rot="21250455">
              <a:off x="7875780" y="1919453"/>
              <a:ext cx="865466" cy="94713"/>
            </a:xfrm>
            <a:prstGeom prst="rect">
              <a:avLst/>
            </a:prstGeom>
            <a:gradFill flip="none" rotWithShape="1">
              <a:gsLst>
                <a:gs pos="21000">
                  <a:srgbClr val="3366FF"/>
                </a:gs>
                <a:gs pos="62000">
                  <a:srgbClr val="FFFF00"/>
                </a:gs>
                <a:gs pos="94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cxnSp>
          <p:nvCxnSpPr>
            <p:cNvPr id="18" name="Straight Arrow Connector 17"/>
            <p:cNvCxnSpPr/>
            <p:nvPr/>
          </p:nvCxnSpPr>
          <p:spPr>
            <a:xfrm flipV="1">
              <a:off x="7574099" y="1860133"/>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742160" y="2891191"/>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7972829">
              <a:off x="8339283" y="1668007"/>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3780000">
              <a:off x="8759712" y="2324427"/>
              <a:ext cx="58685" cy="184759"/>
            </a:xfrm>
            <a:prstGeom prst="rect">
              <a:avLst/>
            </a:prstGeom>
            <a:gradFill flip="none" rotWithShape="1">
              <a:gsLst>
                <a:gs pos="33000">
                  <a:srgbClr val="FFFF00"/>
                </a:gs>
                <a:gs pos="100000">
                  <a:srgbClr val="FF0000"/>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rot="1260000">
              <a:off x="8882258" y="2095967"/>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rot="666253">
              <a:off x="8460344" y="2128653"/>
              <a:ext cx="493406" cy="61646"/>
            </a:xfrm>
            <a:prstGeom prst="rect">
              <a:avLst/>
            </a:prstGeom>
            <a:gradFill flip="none" rotWithShape="1">
              <a:gsLst>
                <a:gs pos="0">
                  <a:srgbClr val="0000FF"/>
                </a:gs>
                <a:gs pos="100000">
                  <a:srgbClr val="FF0000"/>
                </a:gs>
                <a:gs pos="50000">
                  <a:srgbClr val="FFFF00"/>
                </a:gs>
              </a:gsLst>
              <a:lin ang="18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rgbClr val="FF0000"/>
                  </a:solidFill>
                </a:ln>
              </a:endParaRPr>
            </a:p>
          </p:txBody>
        </p:sp>
        <p:sp>
          <p:nvSpPr>
            <p:cNvPr id="25" name="Rectangle 24"/>
            <p:cNvSpPr/>
            <p:nvPr/>
          </p:nvSpPr>
          <p:spPr>
            <a:xfrm rot="1260000">
              <a:off x="8902445" y="1876342"/>
              <a:ext cx="45719" cy="312632"/>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Stellar Winds and Mass </a:t>
            </a:r>
            <a:r>
              <a:rPr lang="en-US" dirty="0" smtClean="0"/>
              <a:t>Loss</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38</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Content Placeholder 6"/>
          <p:cNvSpPr>
            <a:spLocks noGrp="1"/>
          </p:cNvSpPr>
          <p:nvPr>
            <p:ph idx="1"/>
          </p:nvPr>
        </p:nvSpPr>
        <p:spPr/>
        <p:txBody>
          <a:bodyPr/>
          <a:lstStyle/>
          <a:p>
            <a:pPr marL="0" indent="0" algn="ctr">
              <a:buNone/>
            </a:pPr>
            <a:endParaRPr lang="en-US" b="1" dirty="0"/>
          </a:p>
          <a:p>
            <a:pPr marL="0" indent="0" algn="ctr">
              <a:buNone/>
            </a:pPr>
            <a:r>
              <a:rPr lang="en-US" b="1" dirty="0" smtClean="0">
                <a:solidFill>
                  <a:srgbClr val="3366FF"/>
                </a:solidFill>
              </a:rPr>
              <a:t>Line-driven </a:t>
            </a:r>
            <a:r>
              <a:rPr lang="en-US" b="1" dirty="0" smtClean="0"/>
              <a:t>Winds </a:t>
            </a:r>
            <a:br>
              <a:rPr lang="en-US" b="1" dirty="0" smtClean="0"/>
            </a:br>
            <a:r>
              <a:rPr lang="en-US" b="1" dirty="0" smtClean="0"/>
              <a:t>from </a:t>
            </a:r>
            <a:r>
              <a:rPr lang="en-US" b="1" dirty="0" smtClean="0">
                <a:solidFill>
                  <a:srgbClr val="3366FF"/>
                </a:solidFill>
              </a:rPr>
              <a:t>hot, </a:t>
            </a:r>
            <a:r>
              <a:rPr lang="en-US" b="1" dirty="0">
                <a:solidFill>
                  <a:srgbClr val="3366FF"/>
                </a:solidFill>
              </a:rPr>
              <a:t>h</a:t>
            </a:r>
            <a:r>
              <a:rPr lang="en-US" b="1" dirty="0" smtClean="0">
                <a:solidFill>
                  <a:srgbClr val="3366FF"/>
                </a:solidFill>
              </a:rPr>
              <a:t>igh</a:t>
            </a:r>
            <a:r>
              <a:rPr lang="en-US" b="1" dirty="0" smtClean="0"/>
              <a:t>-mass stars</a:t>
            </a:r>
          </a:p>
          <a:p>
            <a:pPr marL="0" indent="0" algn="ctr">
              <a:buNone/>
            </a:pPr>
            <a:endParaRPr lang="en-US" b="1" dirty="0"/>
          </a:p>
          <a:p>
            <a:pPr marL="0" indent="0" algn="ctr">
              <a:buNone/>
            </a:pPr>
            <a:r>
              <a:rPr lang="en-US" b="1" dirty="0" smtClean="0">
                <a:solidFill>
                  <a:srgbClr val="FF0000"/>
                </a:solidFill>
              </a:rPr>
              <a:t>Dust-driven</a:t>
            </a:r>
            <a:r>
              <a:rPr lang="en-US" b="1" dirty="0" smtClean="0"/>
              <a:t> winds </a:t>
            </a:r>
            <a:br>
              <a:rPr lang="en-US" b="1" dirty="0" smtClean="0"/>
            </a:br>
            <a:r>
              <a:rPr lang="en-US" b="1" dirty="0" smtClean="0"/>
              <a:t>from </a:t>
            </a:r>
            <a:r>
              <a:rPr lang="en-US" b="1" dirty="0" smtClean="0">
                <a:solidFill>
                  <a:srgbClr val="FF0000"/>
                </a:solidFill>
              </a:rPr>
              <a:t>cool </a:t>
            </a:r>
            <a:r>
              <a:rPr lang="en-US" b="1" dirty="0" smtClean="0"/>
              <a:t>stars</a:t>
            </a:r>
            <a:endParaRPr lang="en-US" b="1" dirty="0"/>
          </a:p>
        </p:txBody>
      </p:sp>
      <p:grpSp>
        <p:nvGrpSpPr>
          <p:cNvPr id="12" name="Group 11"/>
          <p:cNvGrpSpPr/>
          <p:nvPr/>
        </p:nvGrpSpPr>
        <p:grpSpPr>
          <a:xfrm>
            <a:off x="7658234" y="129388"/>
            <a:ext cx="1362018" cy="534339"/>
            <a:chOff x="7658234" y="129388"/>
            <a:chExt cx="1362018" cy="534339"/>
          </a:xfrm>
        </p:grpSpPr>
        <p:sp>
          <p:nvSpPr>
            <p:cNvPr id="13" name="Oval 12"/>
            <p:cNvSpPr/>
            <p:nvPr/>
          </p:nvSpPr>
          <p:spPr>
            <a:xfrm>
              <a:off x="7658234"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8054685" y="129388"/>
              <a:ext cx="534339" cy="534339"/>
            </a:xfrm>
            <a:prstGeom prst="ellipse">
              <a:avLst/>
            </a:prstGeom>
            <a:gradFill flip="none" rotWithShape="1">
              <a:gsLst>
                <a:gs pos="0">
                  <a:schemeClr val="bg1">
                    <a:lumMod val="95000"/>
                  </a:schemeClr>
                </a:gs>
                <a:gs pos="100000">
                  <a:srgbClr val="FFFF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Definitions</a:t>
            </a:r>
            <a:endParaRPr lang="en-US" dirty="0"/>
          </a:p>
        </p:txBody>
      </p:sp>
      <p:sp>
        <p:nvSpPr>
          <p:cNvPr id="3" name="Content Placeholder 2"/>
          <p:cNvSpPr>
            <a:spLocks noGrp="1"/>
          </p:cNvSpPr>
          <p:nvPr>
            <p:ph idx="1"/>
          </p:nvPr>
        </p:nvSpPr>
        <p:spPr>
          <a:xfrm>
            <a:off x="457200" y="1343510"/>
            <a:ext cx="8229600" cy="1144945"/>
          </a:xfrm>
        </p:spPr>
        <p:txBody>
          <a:bodyPr>
            <a:normAutofit/>
          </a:bodyPr>
          <a:lstStyle/>
          <a:p>
            <a:pPr marL="0" indent="0">
              <a:buNone/>
            </a:pPr>
            <a:r>
              <a:rPr lang="en-US" b="1" dirty="0" smtClean="0"/>
              <a:t>The Electromagnetic Spectrum </a:t>
            </a:r>
            <a:r>
              <a:rPr lang="en-US" dirty="0" smtClean="0"/>
              <a:t>– the range of wavelengths/energies of light</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Footer Placeholder 3"/>
          <p:cNvSpPr>
            <a:spLocks noGrp="1"/>
          </p:cNvSpPr>
          <p:nvPr>
            <p:ph type="ftr" sz="quarter" idx="11"/>
          </p:nvPr>
        </p:nvSpPr>
        <p:spPr/>
        <p:txBody>
          <a:bodyPr/>
          <a:lstStyle/>
          <a:p>
            <a:r>
              <a:rPr lang="en-US" dirty="0" smtClean="0"/>
              <a:t>Starters</a:t>
            </a:r>
            <a:endParaRPr lang="en-US" dirty="0"/>
          </a:p>
        </p:txBody>
      </p:sp>
      <p:pic>
        <p:nvPicPr>
          <p:cNvPr id="9" name="Picture 8" descr="1280px-EM_spectrum.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368" y="2461435"/>
            <a:ext cx="6913543" cy="3699826"/>
          </a:xfrm>
          <a:prstGeom prst="rect">
            <a:avLst/>
          </a:prstGeom>
          <a:ln>
            <a:solidFill>
              <a:srgbClr val="000000"/>
            </a:solidFill>
          </a:ln>
        </p:spPr>
      </p:pic>
      <p:sp>
        <p:nvSpPr>
          <p:cNvPr id="10" name="TextBox 9"/>
          <p:cNvSpPr txBox="1"/>
          <p:nvPr/>
        </p:nvSpPr>
        <p:spPr>
          <a:xfrm>
            <a:off x="2043000" y="6202461"/>
            <a:ext cx="5052121" cy="307777"/>
          </a:xfrm>
          <a:prstGeom prst="rect">
            <a:avLst/>
          </a:prstGeom>
          <a:noFill/>
        </p:spPr>
        <p:txBody>
          <a:bodyPr wrap="none" rtlCol="0">
            <a:spAutoFit/>
          </a:bodyPr>
          <a:lstStyle/>
          <a:p>
            <a:r>
              <a:rPr lang="en-US" sz="1400" i="1" dirty="0"/>
              <a:t>Credit: http://</a:t>
            </a:r>
            <a:r>
              <a:rPr lang="en-US" sz="1400" i="1" dirty="0" err="1"/>
              <a:t>commons.wikimedia.org</a:t>
            </a:r>
            <a:r>
              <a:rPr lang="en-US" sz="1400" i="1" dirty="0"/>
              <a:t>/wiki/</a:t>
            </a:r>
            <a:r>
              <a:rPr lang="en-US" sz="1400" i="1" dirty="0" err="1"/>
              <a:t>File:EM_spectrum.svg</a:t>
            </a:r>
            <a:endParaRPr lang="en-US" sz="1400" i="1" dirty="0"/>
          </a:p>
        </p:txBody>
      </p:sp>
    </p:spTree>
    <p:extLst>
      <p:ext uri="{BB962C8B-B14F-4D97-AF65-F5344CB8AC3E}">
        <p14:creationId xmlns:p14="http://schemas.microsoft.com/office/powerpoint/2010/main" val="260645133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Doppler Shift</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39</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 name="Rectangle 7"/>
          <p:cNvSpPr/>
          <p:nvPr/>
        </p:nvSpPr>
        <p:spPr>
          <a:xfrm>
            <a:off x="81176" y="1292898"/>
            <a:ext cx="8972027" cy="505646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6934965" y="1320948"/>
            <a:ext cx="956963" cy="369332"/>
          </a:xfrm>
          <a:prstGeom prst="rect">
            <a:avLst/>
          </a:prstGeom>
          <a:noFill/>
        </p:spPr>
        <p:txBody>
          <a:bodyPr wrap="none" rtlCol="0">
            <a:spAutoFit/>
          </a:bodyPr>
          <a:lstStyle/>
          <a:p>
            <a:r>
              <a:rPr lang="en-US" dirty="0" smtClean="0"/>
              <a:t>Appears</a:t>
            </a:r>
            <a:endParaRPr lang="en-US" dirty="0"/>
          </a:p>
        </p:txBody>
      </p:sp>
      <p:cxnSp>
        <p:nvCxnSpPr>
          <p:cNvPr id="77" name="Straight Connector 76"/>
          <p:cNvCxnSpPr/>
          <p:nvPr/>
        </p:nvCxnSpPr>
        <p:spPr>
          <a:xfrm flipV="1">
            <a:off x="7413447" y="1690280"/>
            <a:ext cx="0" cy="4327566"/>
          </a:xfrm>
          <a:prstGeom prst="line">
            <a:avLst/>
          </a:prstGeom>
          <a:ln w="12700" cmpd="sng">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23" name="Group 122"/>
          <p:cNvGrpSpPr/>
          <p:nvPr/>
        </p:nvGrpSpPr>
        <p:grpSpPr>
          <a:xfrm>
            <a:off x="4762708" y="1700050"/>
            <a:ext cx="1012867" cy="819477"/>
            <a:chOff x="4762708" y="1700050"/>
            <a:chExt cx="1012867" cy="819477"/>
          </a:xfrm>
        </p:grpSpPr>
        <p:sp>
          <p:nvSpPr>
            <p:cNvPr id="11" name="Smiley Face 10"/>
            <p:cNvSpPr/>
            <p:nvPr/>
          </p:nvSpPr>
          <p:spPr>
            <a:xfrm>
              <a:off x="4997902" y="1700050"/>
              <a:ext cx="508000" cy="508000"/>
            </a:xfrm>
            <a:prstGeom prst="smileyFac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762708" y="2150195"/>
              <a:ext cx="1012867" cy="369332"/>
            </a:xfrm>
            <a:prstGeom prst="rect">
              <a:avLst/>
            </a:prstGeom>
            <a:noFill/>
          </p:spPr>
          <p:txBody>
            <a:bodyPr wrap="none" rtlCol="0">
              <a:spAutoFit/>
            </a:bodyPr>
            <a:lstStyle/>
            <a:p>
              <a:r>
                <a:rPr lang="en-US" dirty="0" smtClean="0"/>
                <a:t>observer</a:t>
              </a:r>
              <a:endParaRPr lang="en-US" dirty="0"/>
            </a:p>
          </p:txBody>
        </p:sp>
      </p:grpSp>
      <p:grpSp>
        <p:nvGrpSpPr>
          <p:cNvPr id="33" name="Group 32"/>
          <p:cNvGrpSpPr/>
          <p:nvPr/>
        </p:nvGrpSpPr>
        <p:grpSpPr>
          <a:xfrm>
            <a:off x="6320692" y="1594137"/>
            <a:ext cx="2246501" cy="995527"/>
            <a:chOff x="6984999" y="1594137"/>
            <a:chExt cx="1582194" cy="995527"/>
          </a:xfrm>
        </p:grpSpPr>
        <p:cxnSp>
          <p:nvCxnSpPr>
            <p:cNvPr id="30" name="Straight Arrow Connector 29"/>
            <p:cNvCxnSpPr/>
            <p:nvPr/>
          </p:nvCxnSpPr>
          <p:spPr>
            <a:xfrm flipV="1">
              <a:off x="6984999" y="1594137"/>
              <a:ext cx="0" cy="9955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6984999" y="2589664"/>
              <a:ext cx="158219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7364602" y="1700050"/>
            <a:ext cx="97693" cy="880779"/>
          </a:xfrm>
          <a:prstGeom prst="rect">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4" name="Group 123"/>
          <p:cNvGrpSpPr/>
          <p:nvPr/>
        </p:nvGrpSpPr>
        <p:grpSpPr>
          <a:xfrm>
            <a:off x="544024" y="1543831"/>
            <a:ext cx="3979715" cy="1354980"/>
            <a:chOff x="544024" y="1543831"/>
            <a:chExt cx="3979715" cy="1354980"/>
          </a:xfrm>
        </p:grpSpPr>
        <p:sp>
          <p:nvSpPr>
            <p:cNvPr id="13" name="Arc 12"/>
            <p:cNvSpPr/>
            <p:nvPr/>
          </p:nvSpPr>
          <p:spPr>
            <a:xfrm rot="2503170">
              <a:off x="544024" y="1561046"/>
              <a:ext cx="1030941" cy="1030941"/>
            </a:xfrm>
            <a:prstGeom prst="arc">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Arc 13"/>
            <p:cNvSpPr/>
            <p:nvPr/>
          </p:nvSpPr>
          <p:spPr>
            <a:xfrm rot="2503170">
              <a:off x="980306" y="1558109"/>
              <a:ext cx="1030941" cy="1030941"/>
            </a:xfrm>
            <a:prstGeom prst="arc">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6" name="Group 115"/>
            <p:cNvGrpSpPr/>
            <p:nvPr/>
          </p:nvGrpSpPr>
          <p:grpSpPr>
            <a:xfrm>
              <a:off x="1393844" y="1543831"/>
              <a:ext cx="3129895" cy="1354980"/>
              <a:chOff x="1393844" y="1555171"/>
              <a:chExt cx="3129895" cy="1354980"/>
            </a:xfrm>
          </p:grpSpPr>
          <p:sp>
            <p:nvSpPr>
              <p:cNvPr id="15" name="Arc 14"/>
              <p:cNvSpPr/>
              <p:nvPr/>
            </p:nvSpPr>
            <p:spPr>
              <a:xfrm rot="2503170">
                <a:off x="1393844" y="1563984"/>
                <a:ext cx="1030941" cy="1030941"/>
              </a:xfrm>
              <a:prstGeom prst="arc">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Arc 15"/>
              <p:cNvSpPr/>
              <p:nvPr/>
            </p:nvSpPr>
            <p:spPr>
              <a:xfrm rot="2503170">
                <a:off x="1800819" y="1561047"/>
                <a:ext cx="1030941" cy="1030941"/>
              </a:xfrm>
              <a:prstGeom prst="arc">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Arc 16"/>
              <p:cNvSpPr/>
              <p:nvPr/>
            </p:nvSpPr>
            <p:spPr>
              <a:xfrm rot="2503170">
                <a:off x="2226234" y="1558108"/>
                <a:ext cx="1030941" cy="1030941"/>
              </a:xfrm>
              <a:prstGeom prst="arc">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Arc 17"/>
              <p:cNvSpPr/>
              <p:nvPr/>
            </p:nvSpPr>
            <p:spPr>
              <a:xfrm rot="2503170">
                <a:off x="2652747" y="1555171"/>
                <a:ext cx="1030941" cy="1030941"/>
              </a:xfrm>
              <a:prstGeom prst="arc">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Arc 18"/>
              <p:cNvSpPr/>
              <p:nvPr/>
            </p:nvSpPr>
            <p:spPr>
              <a:xfrm rot="2503170">
                <a:off x="3066285" y="1561046"/>
                <a:ext cx="1030941" cy="1030941"/>
              </a:xfrm>
              <a:prstGeom prst="arc">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Arc 19"/>
              <p:cNvSpPr/>
              <p:nvPr/>
            </p:nvSpPr>
            <p:spPr>
              <a:xfrm rot="2503170">
                <a:off x="3492798" y="1558109"/>
                <a:ext cx="1030941" cy="1030941"/>
              </a:xfrm>
              <a:prstGeom prst="arc">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Rectangle 35"/>
              <p:cNvSpPr/>
              <p:nvPr/>
            </p:nvSpPr>
            <p:spPr>
              <a:xfrm>
                <a:off x="2800486" y="2540819"/>
                <a:ext cx="369512" cy="369332"/>
              </a:xfrm>
              <a:prstGeom prst="rect">
                <a:avLst/>
              </a:prstGeom>
            </p:spPr>
            <p:txBody>
              <a:bodyPr wrap="none">
                <a:spAutoFit/>
              </a:bodyPr>
              <a:lstStyle/>
              <a:p>
                <a:r>
                  <a:rPr lang="en-US" dirty="0" smtClean="0"/>
                  <a:t>λ</a:t>
                </a:r>
                <a:r>
                  <a:rPr lang="en-US" baseline="-25000" dirty="0" smtClean="0"/>
                  <a:t>0</a:t>
                </a:r>
                <a:endParaRPr lang="en-US" dirty="0"/>
              </a:p>
            </p:txBody>
          </p:sp>
          <p:cxnSp>
            <p:nvCxnSpPr>
              <p:cNvPr id="38" name="Straight Arrow Connector 37"/>
              <p:cNvCxnSpPr/>
              <p:nvPr/>
            </p:nvCxnSpPr>
            <p:spPr>
              <a:xfrm>
                <a:off x="2744565" y="2521279"/>
                <a:ext cx="436282" cy="0"/>
              </a:xfrm>
              <a:prstGeom prst="straightConnector1">
                <a:avLst/>
              </a:prstGeom>
              <a:ln>
                <a:solidFill>
                  <a:srgbClr val="000000"/>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grpSp>
      <p:grpSp>
        <p:nvGrpSpPr>
          <p:cNvPr id="120" name="Group 119"/>
          <p:cNvGrpSpPr/>
          <p:nvPr/>
        </p:nvGrpSpPr>
        <p:grpSpPr>
          <a:xfrm>
            <a:off x="443069" y="1460959"/>
            <a:ext cx="810889" cy="1119870"/>
            <a:chOff x="443069" y="1460959"/>
            <a:chExt cx="810889" cy="1119870"/>
          </a:xfrm>
        </p:grpSpPr>
        <p:sp>
          <p:nvSpPr>
            <p:cNvPr id="10" name="Oval 9"/>
            <p:cNvSpPr/>
            <p:nvPr/>
          </p:nvSpPr>
          <p:spPr>
            <a:xfrm>
              <a:off x="622363" y="1830291"/>
              <a:ext cx="437132" cy="437132"/>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443069" y="2211497"/>
              <a:ext cx="810889" cy="369332"/>
            </a:xfrm>
            <a:prstGeom prst="rect">
              <a:avLst/>
            </a:prstGeom>
            <a:noFill/>
          </p:spPr>
          <p:txBody>
            <a:bodyPr wrap="none" rtlCol="0">
              <a:spAutoFit/>
            </a:bodyPr>
            <a:lstStyle/>
            <a:p>
              <a:r>
                <a:rPr lang="en-US" dirty="0" smtClean="0"/>
                <a:t>source</a:t>
              </a:r>
              <a:endParaRPr lang="en-US" dirty="0"/>
            </a:p>
          </p:txBody>
        </p:sp>
        <p:sp>
          <p:nvSpPr>
            <p:cNvPr id="39" name="TextBox 38"/>
            <p:cNvSpPr txBox="1"/>
            <p:nvPr/>
          </p:nvSpPr>
          <p:spPr>
            <a:xfrm>
              <a:off x="525583" y="1460959"/>
              <a:ext cx="625254" cy="369332"/>
            </a:xfrm>
            <a:prstGeom prst="rect">
              <a:avLst/>
            </a:prstGeom>
            <a:noFill/>
          </p:spPr>
          <p:txBody>
            <a:bodyPr wrap="none" rtlCol="0">
              <a:spAutoFit/>
            </a:bodyPr>
            <a:lstStyle/>
            <a:p>
              <a:r>
                <a:rPr lang="en-US" dirty="0" smtClean="0"/>
                <a:t>v = 0</a:t>
              </a:r>
              <a:endParaRPr lang="en-US" dirty="0"/>
            </a:p>
          </p:txBody>
        </p:sp>
      </p:grpSp>
      <p:sp>
        <p:nvSpPr>
          <p:cNvPr id="35" name="Rectangle 34"/>
          <p:cNvSpPr/>
          <p:nvPr/>
        </p:nvSpPr>
        <p:spPr>
          <a:xfrm>
            <a:off x="7258001" y="2540819"/>
            <a:ext cx="369512" cy="369332"/>
          </a:xfrm>
          <a:prstGeom prst="rect">
            <a:avLst/>
          </a:prstGeom>
        </p:spPr>
        <p:txBody>
          <a:bodyPr wrap="none">
            <a:spAutoFit/>
          </a:bodyPr>
          <a:lstStyle/>
          <a:p>
            <a:r>
              <a:rPr lang="en-US" dirty="0" smtClean="0"/>
              <a:t>λ</a:t>
            </a:r>
            <a:r>
              <a:rPr lang="en-US" baseline="-25000" dirty="0" smtClean="0"/>
              <a:t>0</a:t>
            </a:r>
            <a:endParaRPr lang="en-US" dirty="0"/>
          </a:p>
        </p:txBody>
      </p:sp>
      <p:sp>
        <p:nvSpPr>
          <p:cNvPr id="43" name="Smiley Face 42"/>
          <p:cNvSpPr/>
          <p:nvPr/>
        </p:nvSpPr>
        <p:spPr>
          <a:xfrm>
            <a:off x="4997902" y="3226988"/>
            <a:ext cx="508000" cy="508000"/>
          </a:xfrm>
          <a:prstGeom prst="smileyFac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6" name="Group 125"/>
          <p:cNvGrpSpPr/>
          <p:nvPr/>
        </p:nvGrpSpPr>
        <p:grpSpPr>
          <a:xfrm>
            <a:off x="6320692" y="3121075"/>
            <a:ext cx="2246501" cy="995527"/>
            <a:chOff x="6320692" y="3121075"/>
            <a:chExt cx="2246501" cy="995527"/>
          </a:xfrm>
        </p:grpSpPr>
        <p:grpSp>
          <p:nvGrpSpPr>
            <p:cNvPr id="55" name="Group 54"/>
            <p:cNvGrpSpPr/>
            <p:nvPr/>
          </p:nvGrpSpPr>
          <p:grpSpPr>
            <a:xfrm>
              <a:off x="6320692" y="3121075"/>
              <a:ext cx="2246501" cy="995527"/>
              <a:chOff x="6984999" y="1594137"/>
              <a:chExt cx="1582194" cy="995527"/>
            </a:xfrm>
          </p:grpSpPr>
          <p:cxnSp>
            <p:nvCxnSpPr>
              <p:cNvPr id="61" name="Straight Arrow Connector 60"/>
              <p:cNvCxnSpPr/>
              <p:nvPr/>
            </p:nvCxnSpPr>
            <p:spPr>
              <a:xfrm flipV="1">
                <a:off x="6984999" y="1594137"/>
                <a:ext cx="0" cy="9955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6984999" y="2589664"/>
                <a:ext cx="158219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56" name="Rectangle 55"/>
            <p:cNvSpPr/>
            <p:nvPr/>
          </p:nvSpPr>
          <p:spPr>
            <a:xfrm>
              <a:off x="6455507" y="3225353"/>
              <a:ext cx="97693" cy="880779"/>
            </a:xfrm>
            <a:prstGeom prst="rect">
              <a:avLst/>
            </a:prstGeom>
            <a:solidFill>
              <a:srgbClr val="0000FF"/>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Rectangle 56"/>
          <p:cNvSpPr/>
          <p:nvPr/>
        </p:nvSpPr>
        <p:spPr>
          <a:xfrm>
            <a:off x="7258001" y="4067757"/>
            <a:ext cx="369512" cy="369332"/>
          </a:xfrm>
          <a:prstGeom prst="rect">
            <a:avLst/>
          </a:prstGeom>
        </p:spPr>
        <p:txBody>
          <a:bodyPr wrap="none">
            <a:spAutoFit/>
          </a:bodyPr>
          <a:lstStyle/>
          <a:p>
            <a:r>
              <a:rPr lang="en-US" dirty="0" smtClean="0"/>
              <a:t>λ</a:t>
            </a:r>
            <a:r>
              <a:rPr lang="en-US" baseline="-25000" dirty="0" smtClean="0"/>
              <a:t>0</a:t>
            </a:r>
            <a:endParaRPr lang="en-US" dirty="0"/>
          </a:p>
        </p:txBody>
      </p:sp>
      <p:grpSp>
        <p:nvGrpSpPr>
          <p:cNvPr id="121" name="Group 120"/>
          <p:cNvGrpSpPr/>
          <p:nvPr/>
        </p:nvGrpSpPr>
        <p:grpSpPr>
          <a:xfrm>
            <a:off x="232513" y="2987897"/>
            <a:ext cx="1447482" cy="886951"/>
            <a:chOff x="232513" y="2987897"/>
            <a:chExt cx="1447482" cy="886951"/>
          </a:xfrm>
        </p:grpSpPr>
        <p:sp>
          <p:nvSpPr>
            <p:cNvPr id="42" name="Oval 41"/>
            <p:cNvSpPr/>
            <p:nvPr/>
          </p:nvSpPr>
          <p:spPr>
            <a:xfrm>
              <a:off x="592513" y="3357229"/>
              <a:ext cx="437132" cy="437132"/>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232513" y="2987897"/>
              <a:ext cx="1447482" cy="369332"/>
            </a:xfrm>
            <a:prstGeom prst="rect">
              <a:avLst/>
            </a:prstGeom>
            <a:noFill/>
          </p:spPr>
          <p:txBody>
            <a:bodyPr wrap="none" rtlCol="0">
              <a:spAutoFit/>
            </a:bodyPr>
            <a:lstStyle/>
            <a:p>
              <a:r>
                <a:rPr lang="en-US" dirty="0" smtClean="0"/>
                <a:t>v = toward (-)</a:t>
              </a:r>
              <a:endParaRPr lang="en-US" dirty="0"/>
            </a:p>
          </p:txBody>
        </p:sp>
        <p:cxnSp>
          <p:nvCxnSpPr>
            <p:cNvPr id="64" name="Straight Arrow Connector 63"/>
            <p:cNvCxnSpPr/>
            <p:nvPr/>
          </p:nvCxnSpPr>
          <p:spPr>
            <a:xfrm>
              <a:off x="912055" y="3583668"/>
              <a:ext cx="581256" cy="0"/>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1005599" y="3505516"/>
              <a:ext cx="288924" cy="369332"/>
            </a:xfrm>
            <a:prstGeom prst="rect">
              <a:avLst/>
            </a:prstGeom>
            <a:noFill/>
          </p:spPr>
          <p:txBody>
            <a:bodyPr wrap="none" rtlCol="0">
              <a:spAutoFit/>
            </a:bodyPr>
            <a:lstStyle/>
            <a:p>
              <a:r>
                <a:rPr lang="en-US" dirty="0" smtClean="0">
                  <a:solidFill>
                    <a:srgbClr val="0000FF"/>
                  </a:solidFill>
                </a:rPr>
                <a:t>v</a:t>
              </a:r>
              <a:endParaRPr lang="en-US" dirty="0">
                <a:solidFill>
                  <a:srgbClr val="0000FF"/>
                </a:solidFill>
              </a:endParaRPr>
            </a:p>
          </p:txBody>
        </p:sp>
      </p:grpSp>
      <p:sp>
        <p:nvSpPr>
          <p:cNvPr id="78" name="Rectangle 77"/>
          <p:cNvSpPr/>
          <p:nvPr/>
        </p:nvSpPr>
        <p:spPr>
          <a:xfrm>
            <a:off x="6358674" y="4070210"/>
            <a:ext cx="369512" cy="369332"/>
          </a:xfrm>
          <a:prstGeom prst="rect">
            <a:avLst/>
          </a:prstGeom>
        </p:spPr>
        <p:txBody>
          <a:bodyPr wrap="none">
            <a:spAutoFit/>
          </a:bodyPr>
          <a:lstStyle/>
          <a:p>
            <a:r>
              <a:rPr lang="en-US" dirty="0" err="1" smtClean="0"/>
              <a:t>λ</a:t>
            </a:r>
            <a:r>
              <a:rPr lang="en-US" baseline="-25000" dirty="0" err="1" smtClean="0"/>
              <a:t>b</a:t>
            </a:r>
            <a:endParaRPr lang="en-US" dirty="0"/>
          </a:p>
        </p:txBody>
      </p:sp>
      <p:cxnSp>
        <p:nvCxnSpPr>
          <p:cNvPr id="80" name="Straight Arrow Connector 79"/>
          <p:cNvCxnSpPr/>
          <p:nvPr/>
        </p:nvCxnSpPr>
        <p:spPr>
          <a:xfrm flipH="1">
            <a:off x="6640345" y="4257354"/>
            <a:ext cx="651826" cy="0"/>
          </a:xfrm>
          <a:prstGeom prst="straightConnector1">
            <a:avLst/>
          </a:prstGeom>
          <a:ln>
            <a:solidFill>
              <a:srgbClr val="0000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2" name="Smiley Face 81"/>
          <p:cNvSpPr/>
          <p:nvPr/>
        </p:nvSpPr>
        <p:spPr>
          <a:xfrm>
            <a:off x="4997902" y="4816570"/>
            <a:ext cx="508000" cy="508000"/>
          </a:xfrm>
          <a:prstGeom prst="smileyFac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2" name="Group 121"/>
          <p:cNvGrpSpPr/>
          <p:nvPr/>
        </p:nvGrpSpPr>
        <p:grpSpPr>
          <a:xfrm>
            <a:off x="115196" y="4530447"/>
            <a:ext cx="1403430" cy="1107688"/>
            <a:chOff x="115196" y="4530447"/>
            <a:chExt cx="1403430" cy="1107688"/>
          </a:xfrm>
        </p:grpSpPr>
        <p:sp>
          <p:nvSpPr>
            <p:cNvPr id="81" name="Oval 80"/>
            <p:cNvSpPr/>
            <p:nvPr/>
          </p:nvSpPr>
          <p:spPr>
            <a:xfrm>
              <a:off x="563568" y="5012875"/>
              <a:ext cx="437132" cy="437132"/>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212597" y="4530447"/>
              <a:ext cx="1306029" cy="369332"/>
            </a:xfrm>
            <a:prstGeom prst="rect">
              <a:avLst/>
            </a:prstGeom>
            <a:noFill/>
          </p:spPr>
          <p:txBody>
            <a:bodyPr wrap="none" rtlCol="0">
              <a:spAutoFit/>
            </a:bodyPr>
            <a:lstStyle/>
            <a:p>
              <a:r>
                <a:rPr lang="en-US" dirty="0" smtClean="0"/>
                <a:t>v = away (+)</a:t>
              </a:r>
              <a:endParaRPr lang="en-US" dirty="0"/>
            </a:p>
          </p:txBody>
        </p:sp>
        <p:cxnSp>
          <p:nvCxnSpPr>
            <p:cNvPr id="96" name="Straight Arrow Connector 95"/>
            <p:cNvCxnSpPr/>
            <p:nvPr/>
          </p:nvCxnSpPr>
          <p:spPr>
            <a:xfrm flipH="1">
              <a:off x="115196" y="5219902"/>
              <a:ext cx="581256"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97" name="TextBox 96"/>
            <p:cNvSpPr txBox="1"/>
            <p:nvPr/>
          </p:nvSpPr>
          <p:spPr>
            <a:xfrm>
              <a:off x="151964" y="5268803"/>
              <a:ext cx="288924" cy="369332"/>
            </a:xfrm>
            <a:prstGeom prst="rect">
              <a:avLst/>
            </a:prstGeom>
            <a:noFill/>
          </p:spPr>
          <p:txBody>
            <a:bodyPr wrap="none" rtlCol="0">
              <a:spAutoFit/>
            </a:bodyPr>
            <a:lstStyle/>
            <a:p>
              <a:r>
                <a:rPr lang="en-US" dirty="0" smtClean="0">
                  <a:solidFill>
                    <a:srgbClr val="FF0000"/>
                  </a:solidFill>
                </a:rPr>
                <a:t>v</a:t>
              </a:r>
              <a:endParaRPr lang="en-US" dirty="0">
                <a:solidFill>
                  <a:srgbClr val="FF0000"/>
                </a:solidFill>
              </a:endParaRPr>
            </a:p>
          </p:txBody>
        </p:sp>
      </p:grpSp>
      <p:sp>
        <p:nvSpPr>
          <p:cNvPr id="111" name="Rectangle 110"/>
          <p:cNvSpPr/>
          <p:nvPr/>
        </p:nvSpPr>
        <p:spPr>
          <a:xfrm>
            <a:off x="6762381" y="4229321"/>
            <a:ext cx="421810" cy="369332"/>
          </a:xfrm>
          <a:prstGeom prst="rect">
            <a:avLst/>
          </a:prstGeom>
        </p:spPr>
        <p:txBody>
          <a:bodyPr wrap="none">
            <a:spAutoFit/>
          </a:bodyPr>
          <a:lstStyle/>
          <a:p>
            <a:r>
              <a:rPr lang="en-US" dirty="0" err="1" smtClean="0"/>
              <a:t>Δλ</a:t>
            </a:r>
            <a:endParaRPr lang="en-US" dirty="0"/>
          </a:p>
        </p:txBody>
      </p:sp>
      <p:grpSp>
        <p:nvGrpSpPr>
          <p:cNvPr id="127" name="Group 126"/>
          <p:cNvGrpSpPr/>
          <p:nvPr/>
        </p:nvGrpSpPr>
        <p:grpSpPr>
          <a:xfrm>
            <a:off x="6300776" y="4710657"/>
            <a:ext cx="2246501" cy="1523843"/>
            <a:chOff x="6300776" y="4710657"/>
            <a:chExt cx="2246501" cy="1523843"/>
          </a:xfrm>
        </p:grpSpPr>
        <p:grpSp>
          <p:nvGrpSpPr>
            <p:cNvPr id="90" name="Group 89"/>
            <p:cNvGrpSpPr/>
            <p:nvPr/>
          </p:nvGrpSpPr>
          <p:grpSpPr>
            <a:xfrm>
              <a:off x="6300776" y="4710657"/>
              <a:ext cx="2246501" cy="995527"/>
              <a:chOff x="6984999" y="1594137"/>
              <a:chExt cx="1582194" cy="995527"/>
            </a:xfrm>
          </p:grpSpPr>
          <p:cxnSp>
            <p:nvCxnSpPr>
              <p:cNvPr id="91" name="Straight Arrow Connector 90"/>
              <p:cNvCxnSpPr/>
              <p:nvPr/>
            </p:nvCxnSpPr>
            <p:spPr>
              <a:xfrm flipV="1">
                <a:off x="6984999" y="1594137"/>
                <a:ext cx="0" cy="99552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6984999" y="2589664"/>
                <a:ext cx="158219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93" name="Rectangle 92"/>
            <p:cNvSpPr/>
            <p:nvPr/>
          </p:nvSpPr>
          <p:spPr>
            <a:xfrm>
              <a:off x="8328771" y="4826325"/>
              <a:ext cx="97693" cy="880779"/>
            </a:xfrm>
            <a:prstGeom prst="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7238085" y="5657339"/>
              <a:ext cx="369512" cy="369332"/>
            </a:xfrm>
            <a:prstGeom prst="rect">
              <a:avLst/>
            </a:prstGeom>
          </p:spPr>
          <p:txBody>
            <a:bodyPr wrap="none">
              <a:spAutoFit/>
            </a:bodyPr>
            <a:lstStyle/>
            <a:p>
              <a:r>
                <a:rPr lang="en-US" dirty="0" smtClean="0"/>
                <a:t>λ</a:t>
              </a:r>
              <a:r>
                <a:rPr lang="en-US" baseline="-25000" dirty="0" smtClean="0"/>
                <a:t>0</a:t>
              </a:r>
              <a:endParaRPr lang="en-US" dirty="0"/>
            </a:p>
          </p:txBody>
        </p:sp>
        <p:sp>
          <p:nvSpPr>
            <p:cNvPr id="106" name="Rectangle 105"/>
            <p:cNvSpPr/>
            <p:nvPr/>
          </p:nvSpPr>
          <p:spPr>
            <a:xfrm>
              <a:off x="8191051" y="5662270"/>
              <a:ext cx="345167" cy="369332"/>
            </a:xfrm>
            <a:prstGeom prst="rect">
              <a:avLst/>
            </a:prstGeom>
          </p:spPr>
          <p:txBody>
            <a:bodyPr wrap="none">
              <a:spAutoFit/>
            </a:bodyPr>
            <a:lstStyle/>
            <a:p>
              <a:r>
                <a:rPr lang="en-US" dirty="0" err="1" smtClean="0"/>
                <a:t>λ</a:t>
              </a:r>
              <a:r>
                <a:rPr lang="en-US" baseline="-25000" dirty="0" err="1" smtClean="0"/>
                <a:t>r</a:t>
              </a:r>
              <a:endParaRPr lang="en-US" dirty="0"/>
            </a:p>
          </p:txBody>
        </p:sp>
        <p:cxnSp>
          <p:nvCxnSpPr>
            <p:cNvPr id="107" name="Straight Arrow Connector 106"/>
            <p:cNvCxnSpPr/>
            <p:nvPr/>
          </p:nvCxnSpPr>
          <p:spPr>
            <a:xfrm flipH="1">
              <a:off x="7566015" y="5846936"/>
              <a:ext cx="651826" cy="0"/>
            </a:xfrm>
            <a:prstGeom prst="straightConnector1">
              <a:avLst/>
            </a:prstGeom>
            <a:ln>
              <a:solidFill>
                <a:srgbClr val="FF0000"/>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2" name="Rectangle 111"/>
            <p:cNvSpPr/>
            <p:nvPr/>
          </p:nvSpPr>
          <p:spPr>
            <a:xfrm>
              <a:off x="7680922" y="5865168"/>
              <a:ext cx="421810" cy="369332"/>
            </a:xfrm>
            <a:prstGeom prst="rect">
              <a:avLst/>
            </a:prstGeom>
          </p:spPr>
          <p:txBody>
            <a:bodyPr wrap="none">
              <a:spAutoFit/>
            </a:bodyPr>
            <a:lstStyle/>
            <a:p>
              <a:r>
                <a:rPr lang="en-US" dirty="0" err="1" smtClean="0"/>
                <a:t>Δλ</a:t>
              </a:r>
              <a:endParaRPr lang="en-US" dirty="0"/>
            </a:p>
          </p:txBody>
        </p:sp>
      </p:grpSp>
      <p:grpSp>
        <p:nvGrpSpPr>
          <p:cNvPr id="118" name="Group 117"/>
          <p:cNvGrpSpPr/>
          <p:nvPr/>
        </p:nvGrpSpPr>
        <p:grpSpPr>
          <a:xfrm>
            <a:off x="981218" y="3107274"/>
            <a:ext cx="3647543" cy="1162852"/>
            <a:chOff x="981218" y="3107274"/>
            <a:chExt cx="3647543" cy="1162852"/>
          </a:xfrm>
        </p:grpSpPr>
        <p:sp>
          <p:nvSpPr>
            <p:cNvPr id="47" name="Arc 46"/>
            <p:cNvSpPr/>
            <p:nvPr/>
          </p:nvSpPr>
          <p:spPr>
            <a:xfrm rot="2503170">
              <a:off x="981218" y="3110462"/>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7" name="Group 116"/>
            <p:cNvGrpSpPr/>
            <p:nvPr/>
          </p:nvGrpSpPr>
          <p:grpSpPr>
            <a:xfrm>
              <a:off x="1195286" y="3107274"/>
              <a:ext cx="3433475" cy="1162852"/>
              <a:chOff x="1195286" y="3107274"/>
              <a:chExt cx="3433475" cy="1162852"/>
            </a:xfrm>
          </p:grpSpPr>
          <p:sp>
            <p:nvSpPr>
              <p:cNvPr id="48" name="Arc 47"/>
              <p:cNvSpPr/>
              <p:nvPr/>
            </p:nvSpPr>
            <p:spPr>
              <a:xfrm rot="2503170">
                <a:off x="1195286" y="3110461"/>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Arc 48"/>
              <p:cNvSpPr/>
              <p:nvPr/>
            </p:nvSpPr>
            <p:spPr>
              <a:xfrm rot="2503170">
                <a:off x="1418351" y="3110461"/>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0" name="Arc 49"/>
              <p:cNvSpPr/>
              <p:nvPr/>
            </p:nvSpPr>
            <p:spPr>
              <a:xfrm rot="2503170">
                <a:off x="1610703" y="3110462"/>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Arc 50"/>
              <p:cNvSpPr/>
              <p:nvPr/>
            </p:nvSpPr>
            <p:spPr>
              <a:xfrm rot="2503170">
                <a:off x="1800820" y="3107521"/>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Arc 51"/>
              <p:cNvSpPr/>
              <p:nvPr/>
            </p:nvSpPr>
            <p:spPr>
              <a:xfrm rot="2503170">
                <a:off x="1999607" y="3114355"/>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Arc 65"/>
              <p:cNvSpPr/>
              <p:nvPr/>
            </p:nvSpPr>
            <p:spPr>
              <a:xfrm rot="2503170">
                <a:off x="2198898" y="3110216"/>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7" name="Arc 66"/>
              <p:cNvSpPr/>
              <p:nvPr/>
            </p:nvSpPr>
            <p:spPr>
              <a:xfrm rot="2503170">
                <a:off x="2412966" y="3110215"/>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Arc 67"/>
              <p:cNvSpPr/>
              <p:nvPr/>
            </p:nvSpPr>
            <p:spPr>
              <a:xfrm rot="2503170">
                <a:off x="2636031" y="3110215"/>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Arc 68"/>
              <p:cNvSpPr/>
              <p:nvPr/>
            </p:nvSpPr>
            <p:spPr>
              <a:xfrm rot="2503170">
                <a:off x="2828383" y="3110216"/>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0" name="Arc 69"/>
              <p:cNvSpPr/>
              <p:nvPr/>
            </p:nvSpPr>
            <p:spPr>
              <a:xfrm rot="2503170">
                <a:off x="3018500" y="3107275"/>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1" name="Arc 70"/>
              <p:cNvSpPr/>
              <p:nvPr/>
            </p:nvSpPr>
            <p:spPr>
              <a:xfrm rot="2503170">
                <a:off x="3217287" y="3114109"/>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Arc 71"/>
              <p:cNvSpPr/>
              <p:nvPr/>
            </p:nvSpPr>
            <p:spPr>
              <a:xfrm rot="2503170">
                <a:off x="3396575" y="3107274"/>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3" name="Arc 72"/>
              <p:cNvSpPr/>
              <p:nvPr/>
            </p:nvSpPr>
            <p:spPr>
              <a:xfrm rot="2503170">
                <a:off x="3597820" y="3122908"/>
                <a:ext cx="1030941" cy="1030941"/>
              </a:xfrm>
              <a:prstGeom prst="arc">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3" name="TextBox 112"/>
              <p:cNvSpPr txBox="1"/>
              <p:nvPr/>
            </p:nvSpPr>
            <p:spPr>
              <a:xfrm>
                <a:off x="2576656" y="3962349"/>
                <a:ext cx="820144" cy="307777"/>
              </a:xfrm>
              <a:prstGeom prst="rect">
                <a:avLst/>
              </a:prstGeom>
              <a:noFill/>
            </p:spPr>
            <p:txBody>
              <a:bodyPr wrap="none" rtlCol="0">
                <a:spAutoFit/>
              </a:bodyPr>
              <a:lstStyle/>
              <a:p>
                <a:r>
                  <a:rPr lang="en-US" sz="1400" dirty="0" err="1" smtClean="0">
                    <a:solidFill>
                      <a:srgbClr val="0000FF"/>
                    </a:solidFill>
                  </a:rPr>
                  <a:t>blueshift</a:t>
                </a:r>
                <a:endParaRPr lang="en-US" sz="1400" dirty="0">
                  <a:solidFill>
                    <a:srgbClr val="0000FF"/>
                  </a:solidFill>
                </a:endParaRPr>
              </a:p>
            </p:txBody>
          </p:sp>
        </p:grpSp>
      </p:grpSp>
      <p:grpSp>
        <p:nvGrpSpPr>
          <p:cNvPr id="125" name="Group 124"/>
          <p:cNvGrpSpPr/>
          <p:nvPr/>
        </p:nvGrpSpPr>
        <p:grpSpPr>
          <a:xfrm>
            <a:off x="339495" y="4696856"/>
            <a:ext cx="4303285" cy="1157978"/>
            <a:chOff x="339495" y="4696856"/>
            <a:chExt cx="4303285" cy="1157978"/>
          </a:xfrm>
        </p:grpSpPr>
        <p:sp>
          <p:nvSpPr>
            <p:cNvPr id="110" name="Arc 109"/>
            <p:cNvSpPr/>
            <p:nvPr/>
          </p:nvSpPr>
          <p:spPr>
            <a:xfrm rot="2503170">
              <a:off x="339495" y="4733391"/>
              <a:ext cx="1030941" cy="1030941"/>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19" name="Group 118"/>
            <p:cNvGrpSpPr/>
            <p:nvPr/>
          </p:nvGrpSpPr>
          <p:grpSpPr>
            <a:xfrm>
              <a:off x="1020098" y="4696856"/>
              <a:ext cx="3622682" cy="1157978"/>
              <a:chOff x="1020098" y="4696856"/>
              <a:chExt cx="3622682" cy="1157978"/>
            </a:xfrm>
          </p:grpSpPr>
          <p:sp>
            <p:nvSpPr>
              <p:cNvPr id="83" name="Arc 82"/>
              <p:cNvSpPr/>
              <p:nvPr/>
            </p:nvSpPr>
            <p:spPr>
              <a:xfrm rot="2503170">
                <a:off x="1020098" y="4733392"/>
                <a:ext cx="1030941" cy="1030941"/>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6" name="Arc 85"/>
              <p:cNvSpPr/>
              <p:nvPr/>
            </p:nvSpPr>
            <p:spPr>
              <a:xfrm rot="2503170">
                <a:off x="1684858" y="4711510"/>
                <a:ext cx="1030941" cy="1030941"/>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8" name="Arc 97"/>
              <p:cNvSpPr/>
              <p:nvPr/>
            </p:nvSpPr>
            <p:spPr>
              <a:xfrm rot="2503170">
                <a:off x="2341026" y="4718953"/>
                <a:ext cx="1030941" cy="1030941"/>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1" name="Arc 100"/>
              <p:cNvSpPr/>
              <p:nvPr/>
            </p:nvSpPr>
            <p:spPr>
              <a:xfrm rot="2503170">
                <a:off x="2996611" y="4699798"/>
                <a:ext cx="1030941" cy="1030941"/>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4" name="Arc 103"/>
              <p:cNvSpPr/>
              <p:nvPr/>
            </p:nvSpPr>
            <p:spPr>
              <a:xfrm rot="2503170">
                <a:off x="3611839" y="4696856"/>
                <a:ext cx="1030941" cy="1030941"/>
              </a:xfrm>
              <a:prstGeom prst="arc">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4" name="TextBox 113"/>
              <p:cNvSpPr txBox="1"/>
              <p:nvPr/>
            </p:nvSpPr>
            <p:spPr>
              <a:xfrm>
                <a:off x="2600174" y="5547057"/>
                <a:ext cx="747207" cy="307777"/>
              </a:xfrm>
              <a:prstGeom prst="rect">
                <a:avLst/>
              </a:prstGeom>
              <a:noFill/>
            </p:spPr>
            <p:txBody>
              <a:bodyPr wrap="none" rtlCol="0">
                <a:spAutoFit/>
              </a:bodyPr>
              <a:lstStyle/>
              <a:p>
                <a:r>
                  <a:rPr lang="en-US" sz="1400" dirty="0" smtClean="0">
                    <a:solidFill>
                      <a:srgbClr val="FF0000"/>
                    </a:solidFill>
                  </a:rPr>
                  <a:t>redshift</a:t>
                </a:r>
                <a:endParaRPr lang="en-US" sz="1400" dirty="0">
                  <a:solidFill>
                    <a:srgbClr val="FF0000"/>
                  </a:solidFill>
                </a:endParaRPr>
              </a:p>
            </p:txBody>
          </p:sp>
        </p:grpSp>
      </p:grpSp>
      <p:grpSp>
        <p:nvGrpSpPr>
          <p:cNvPr id="131" name="Group 130"/>
          <p:cNvGrpSpPr/>
          <p:nvPr/>
        </p:nvGrpSpPr>
        <p:grpSpPr>
          <a:xfrm>
            <a:off x="7658234" y="129388"/>
            <a:ext cx="1362018" cy="534339"/>
            <a:chOff x="7658234" y="129388"/>
            <a:chExt cx="1362018" cy="534339"/>
          </a:xfrm>
        </p:grpSpPr>
        <p:sp>
          <p:nvSpPr>
            <p:cNvPr id="128" name="Oval 127"/>
            <p:cNvSpPr/>
            <p:nvPr/>
          </p:nvSpPr>
          <p:spPr>
            <a:xfrm>
              <a:off x="7658234"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9" name="Oval 128"/>
            <p:cNvSpPr/>
            <p:nvPr/>
          </p:nvSpPr>
          <p:spPr>
            <a:xfrm>
              <a:off x="8054685" y="129388"/>
              <a:ext cx="534339" cy="534339"/>
            </a:xfrm>
            <a:prstGeom prst="ellipse">
              <a:avLst/>
            </a:prstGeom>
            <a:gradFill flip="none" rotWithShape="1">
              <a:gsLst>
                <a:gs pos="0">
                  <a:schemeClr val="bg1">
                    <a:lumMod val="95000"/>
                  </a:schemeClr>
                </a:gs>
                <a:gs pos="100000">
                  <a:srgbClr val="FFFF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0" name="Oval 129"/>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4" grpId="0" animBg="1"/>
      <p:bldP spid="35" grpId="0"/>
      <p:bldP spid="43" grpId="0" animBg="1"/>
      <p:bldP spid="57" grpId="0"/>
      <p:bldP spid="78" grpId="0"/>
      <p:bldP spid="82" grpId="0" animBg="1"/>
      <p:bldP spid="1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3366FF"/>
                </a:solidFill>
              </a:rPr>
              <a:t>Line-driven</a:t>
            </a:r>
            <a:r>
              <a:rPr lang="en-US" dirty="0" smtClean="0"/>
              <a:t> Winds</a:t>
            </a:r>
            <a:endParaRPr lang="en-US" dirty="0"/>
          </a:p>
        </p:txBody>
      </p:sp>
      <p:sp>
        <p:nvSpPr>
          <p:cNvPr id="3" name="Content Placeholder 2"/>
          <p:cNvSpPr>
            <a:spLocks noGrp="1"/>
          </p:cNvSpPr>
          <p:nvPr>
            <p:ph idx="1"/>
          </p:nvPr>
        </p:nvSpPr>
        <p:spPr>
          <a:xfrm>
            <a:off x="47550" y="1225886"/>
            <a:ext cx="4190059" cy="5047779"/>
          </a:xfrm>
        </p:spPr>
        <p:txBody>
          <a:bodyPr>
            <a:noAutofit/>
          </a:bodyPr>
          <a:lstStyle/>
          <a:p>
            <a:r>
              <a:rPr lang="en-US" sz="2600" dirty="0" smtClean="0"/>
              <a:t>Gas moved by radiation pressure from photon absorption</a:t>
            </a:r>
          </a:p>
          <a:p>
            <a:r>
              <a:rPr lang="en-US" sz="2600" dirty="0" smtClean="0"/>
              <a:t>Photon absorption transfers momentum from photon to particle</a:t>
            </a:r>
          </a:p>
          <a:p>
            <a:r>
              <a:rPr lang="en-US" sz="2600" dirty="0" smtClean="0"/>
              <a:t>Collisions in gas move gas outward</a:t>
            </a:r>
          </a:p>
          <a:p>
            <a:r>
              <a:rPr lang="en-US" sz="2600" dirty="0" smtClean="0"/>
              <a:t>The faster particles move, the more light they can absorb, and the faster they’ll go</a:t>
            </a:r>
          </a:p>
          <a:p>
            <a:pPr marL="0" indent="0">
              <a:buNone/>
            </a:pPr>
            <a:endParaRPr lang="en-US" sz="2600"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40</a:t>
            </a:fld>
            <a:endParaRPr lang="en-US"/>
          </a:p>
        </p:txBody>
      </p:sp>
      <p:pic>
        <p:nvPicPr>
          <p:cNvPr id="6" name="Picture 5" descr="solar_wind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Rectangle 6"/>
          <p:cNvSpPr/>
          <p:nvPr/>
        </p:nvSpPr>
        <p:spPr>
          <a:xfrm>
            <a:off x="4271327" y="1199145"/>
            <a:ext cx="4763029" cy="5223103"/>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6883740" y="2864824"/>
            <a:ext cx="605568" cy="605568"/>
            <a:chOff x="5490999" y="1703521"/>
            <a:chExt cx="605568" cy="605568"/>
          </a:xfrm>
        </p:grpSpPr>
        <p:sp>
          <p:nvSpPr>
            <p:cNvPr id="16" name="Oval 15"/>
            <p:cNvSpPr/>
            <p:nvPr/>
          </p:nvSpPr>
          <p:spPr>
            <a:xfrm>
              <a:off x="5490999" y="2092697"/>
              <a:ext cx="62739" cy="62739"/>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490999" y="1703521"/>
              <a:ext cx="605568" cy="605568"/>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Freeform 17"/>
          <p:cNvSpPr/>
          <p:nvPr/>
        </p:nvSpPr>
        <p:spPr>
          <a:xfrm rot="5400000">
            <a:off x="5646005" y="2672242"/>
            <a:ext cx="185912" cy="1044629"/>
          </a:xfrm>
          <a:custGeom>
            <a:avLst/>
            <a:gdLst>
              <a:gd name="connsiteX0" fmla="*/ 94123 w 393083"/>
              <a:gd name="connsiteY0" fmla="*/ 533117 h 533117"/>
              <a:gd name="connsiteX1" fmla="*/ 391998 w 393083"/>
              <a:gd name="connsiteY1" fmla="*/ 391997 h 533117"/>
              <a:gd name="connsiteX2" fmla="*/ 57 w 393083"/>
              <a:gd name="connsiteY2" fmla="*/ 250878 h 533117"/>
              <a:gd name="connsiteX3" fmla="*/ 360643 w 393083"/>
              <a:gd name="connsiteY3" fmla="*/ 94079 h 533117"/>
              <a:gd name="connsiteX4" fmla="*/ 62767 w 393083"/>
              <a:gd name="connsiteY4" fmla="*/ 0 h 533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083" h="533117">
                <a:moveTo>
                  <a:pt x="94123" y="533117"/>
                </a:moveTo>
                <a:cubicBezTo>
                  <a:pt x="250899" y="486077"/>
                  <a:pt x="407676" y="439037"/>
                  <a:pt x="391998" y="391997"/>
                </a:cubicBezTo>
                <a:cubicBezTo>
                  <a:pt x="376320" y="344957"/>
                  <a:pt x="5283" y="300531"/>
                  <a:pt x="57" y="250878"/>
                </a:cubicBezTo>
                <a:cubicBezTo>
                  <a:pt x="-5169" y="201225"/>
                  <a:pt x="350191" y="135892"/>
                  <a:pt x="360643" y="94079"/>
                </a:cubicBezTo>
                <a:cubicBezTo>
                  <a:pt x="371095" y="52266"/>
                  <a:pt x="62767" y="0"/>
                  <a:pt x="62767" y="0"/>
                </a:cubicBezTo>
              </a:path>
            </a:pathLst>
          </a:custGeom>
          <a:ln>
            <a:solidFill>
              <a:srgbClr val="FF6600"/>
            </a:solidFill>
            <a:tailEnd type="stealth"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6600"/>
              </a:solidFill>
            </a:endParaRPr>
          </a:p>
        </p:txBody>
      </p:sp>
      <p:sp>
        <p:nvSpPr>
          <p:cNvPr id="19" name="TextBox 18"/>
          <p:cNvSpPr txBox="1"/>
          <p:nvPr/>
        </p:nvSpPr>
        <p:spPr>
          <a:xfrm>
            <a:off x="4448782" y="1248165"/>
            <a:ext cx="4216957" cy="307777"/>
          </a:xfrm>
          <a:prstGeom prst="rect">
            <a:avLst/>
          </a:prstGeom>
          <a:noFill/>
        </p:spPr>
        <p:txBody>
          <a:bodyPr wrap="none" rtlCol="0">
            <a:spAutoFit/>
          </a:bodyPr>
          <a:lstStyle/>
          <a:p>
            <a:r>
              <a:rPr lang="en-US" sz="1400" dirty="0" smtClean="0"/>
              <a:t>1 very strong absorber (absorbs/scatters all light at λ</a:t>
            </a:r>
            <a:r>
              <a:rPr lang="en-US" sz="1400" baseline="-25000" dirty="0" smtClean="0"/>
              <a:t>0</a:t>
            </a:r>
            <a:r>
              <a:rPr lang="en-US" sz="1400" dirty="0" smtClean="0"/>
              <a:t>)…</a:t>
            </a:r>
            <a:endParaRPr lang="en-US" sz="1400" dirty="0"/>
          </a:p>
        </p:txBody>
      </p:sp>
      <p:sp>
        <p:nvSpPr>
          <p:cNvPr id="20" name="TextBox 19"/>
          <p:cNvSpPr txBox="1"/>
          <p:nvPr/>
        </p:nvSpPr>
        <p:spPr>
          <a:xfrm>
            <a:off x="5377624" y="2173620"/>
            <a:ext cx="537790" cy="369332"/>
          </a:xfrm>
          <a:prstGeom prst="rect">
            <a:avLst/>
          </a:prstGeom>
          <a:noFill/>
        </p:spPr>
        <p:txBody>
          <a:bodyPr wrap="none" rtlCol="0">
            <a:spAutoFit/>
          </a:bodyPr>
          <a:lstStyle/>
          <a:p>
            <a:r>
              <a:rPr lang="en-US" dirty="0" smtClean="0"/>
              <a:t>and</a:t>
            </a:r>
            <a:endParaRPr lang="en-US" dirty="0"/>
          </a:p>
        </p:txBody>
      </p:sp>
      <p:sp>
        <p:nvSpPr>
          <p:cNvPr id="22" name="TextBox 21"/>
          <p:cNvSpPr txBox="1"/>
          <p:nvPr/>
        </p:nvSpPr>
        <p:spPr>
          <a:xfrm>
            <a:off x="4448782" y="1638390"/>
            <a:ext cx="4178744" cy="523220"/>
          </a:xfrm>
          <a:prstGeom prst="rect">
            <a:avLst/>
          </a:prstGeom>
          <a:noFill/>
        </p:spPr>
        <p:txBody>
          <a:bodyPr wrap="square" rtlCol="0">
            <a:spAutoFit/>
          </a:bodyPr>
          <a:lstStyle/>
          <a:p>
            <a:r>
              <a:rPr lang="en-US" sz="1400" dirty="0" smtClean="0"/>
              <a:t>Due to Doppler shift of atom moving at velocity v, can absorb photons between </a:t>
            </a:r>
            <a:endParaRPr lang="en-US" sz="1400" dirty="0"/>
          </a:p>
        </p:txBody>
      </p:sp>
      <p:sp>
        <p:nvSpPr>
          <p:cNvPr id="23" name="TextBox 22"/>
          <p:cNvSpPr txBox="1"/>
          <p:nvPr/>
        </p:nvSpPr>
        <p:spPr>
          <a:xfrm>
            <a:off x="5314959" y="2851674"/>
            <a:ext cx="369512" cy="369332"/>
          </a:xfrm>
          <a:prstGeom prst="rect">
            <a:avLst/>
          </a:prstGeom>
          <a:noFill/>
        </p:spPr>
        <p:txBody>
          <a:bodyPr wrap="none" rtlCol="0">
            <a:spAutoFit/>
          </a:bodyPr>
          <a:lstStyle/>
          <a:p>
            <a:r>
              <a:rPr lang="en-US" dirty="0"/>
              <a:t>λ</a:t>
            </a:r>
            <a:r>
              <a:rPr lang="en-US" baseline="-25000" dirty="0" smtClean="0"/>
              <a:t>0</a:t>
            </a:r>
            <a:endParaRPr lang="en-US" dirty="0"/>
          </a:p>
        </p:txBody>
      </p:sp>
      <p:sp>
        <p:nvSpPr>
          <p:cNvPr id="24" name="TextBox 23"/>
          <p:cNvSpPr txBox="1"/>
          <p:nvPr/>
        </p:nvSpPr>
        <p:spPr>
          <a:xfrm>
            <a:off x="4427025" y="3644104"/>
            <a:ext cx="3176821" cy="307777"/>
          </a:xfrm>
          <a:prstGeom prst="rect">
            <a:avLst/>
          </a:prstGeom>
          <a:noFill/>
        </p:spPr>
        <p:txBody>
          <a:bodyPr wrap="none" rtlCol="0">
            <a:spAutoFit/>
          </a:bodyPr>
          <a:lstStyle/>
          <a:p>
            <a:r>
              <a:rPr lang="en-US" sz="1400" dirty="0" smtClean="0"/>
              <a:t>Energy absorbed per sec by these atoms:</a:t>
            </a:r>
            <a:endParaRPr lang="en-US" sz="1400" dirty="0"/>
          </a:p>
        </p:txBody>
      </p:sp>
      <p:sp>
        <p:nvSpPr>
          <p:cNvPr id="25" name="TextBox 24"/>
          <p:cNvSpPr txBox="1"/>
          <p:nvPr/>
        </p:nvSpPr>
        <p:spPr>
          <a:xfrm>
            <a:off x="4428273" y="4035845"/>
            <a:ext cx="1667243" cy="307777"/>
          </a:xfrm>
          <a:prstGeom prst="rect">
            <a:avLst/>
          </a:prstGeom>
          <a:noFill/>
        </p:spPr>
        <p:txBody>
          <a:bodyPr wrap="none" rtlCol="0">
            <a:spAutoFit/>
          </a:bodyPr>
          <a:lstStyle/>
          <a:p>
            <a:r>
              <a:rPr lang="en-US" sz="1400" dirty="0" smtClean="0"/>
              <a:t>Photon momentum:</a:t>
            </a:r>
            <a:endParaRPr lang="en-US" sz="1400" dirty="0"/>
          </a:p>
        </p:txBody>
      </p:sp>
      <p:sp>
        <p:nvSpPr>
          <p:cNvPr id="27" name="TextBox 26"/>
          <p:cNvSpPr txBox="1"/>
          <p:nvPr/>
        </p:nvSpPr>
        <p:spPr>
          <a:xfrm>
            <a:off x="4433816" y="4421877"/>
            <a:ext cx="3012276" cy="307777"/>
          </a:xfrm>
          <a:prstGeom prst="rect">
            <a:avLst/>
          </a:prstGeom>
          <a:noFill/>
        </p:spPr>
        <p:txBody>
          <a:bodyPr wrap="none" rtlCol="0">
            <a:spAutoFit/>
          </a:bodyPr>
          <a:lstStyle/>
          <a:p>
            <a:r>
              <a:rPr lang="en-US" sz="1400" dirty="0" smtClean="0"/>
              <a:t>Momentum transferred to gas per sec:</a:t>
            </a:r>
            <a:endParaRPr lang="en-US" sz="1400" dirty="0"/>
          </a:p>
        </p:txBody>
      </p:sp>
      <p:sp>
        <p:nvSpPr>
          <p:cNvPr id="28" name="TextBox 27"/>
          <p:cNvSpPr txBox="1"/>
          <p:nvPr/>
        </p:nvSpPr>
        <p:spPr>
          <a:xfrm>
            <a:off x="4430801" y="4789479"/>
            <a:ext cx="2140104" cy="307777"/>
          </a:xfrm>
          <a:prstGeom prst="rect">
            <a:avLst/>
          </a:prstGeom>
          <a:noFill/>
        </p:spPr>
        <p:txBody>
          <a:bodyPr wrap="none" rtlCol="0">
            <a:spAutoFit/>
          </a:bodyPr>
          <a:lstStyle/>
          <a:p>
            <a:r>
              <a:rPr lang="en-US" sz="1400" dirty="0" smtClean="0"/>
              <a:t>Momentum of gas per sec:</a:t>
            </a:r>
            <a:endParaRPr lang="en-US" sz="1400" dirty="0"/>
          </a:p>
        </p:txBody>
      </p:sp>
      <p:sp>
        <p:nvSpPr>
          <p:cNvPr id="32" name="TextBox 31"/>
          <p:cNvSpPr txBox="1"/>
          <p:nvPr/>
        </p:nvSpPr>
        <p:spPr>
          <a:xfrm>
            <a:off x="4429579" y="5125478"/>
            <a:ext cx="1268196" cy="307777"/>
          </a:xfrm>
          <a:prstGeom prst="rect">
            <a:avLst/>
          </a:prstGeom>
          <a:noFill/>
        </p:spPr>
        <p:txBody>
          <a:bodyPr wrap="none" rtlCol="0">
            <a:spAutoFit/>
          </a:bodyPr>
          <a:lstStyle/>
          <a:p>
            <a:r>
              <a:rPr lang="en-US" sz="1400" dirty="0" smtClean="0"/>
              <a:t>Mass loss rate:</a:t>
            </a:r>
            <a:endParaRPr lang="en-US" sz="1400" dirty="0"/>
          </a:p>
        </p:txBody>
      </p:sp>
      <p:sp>
        <p:nvSpPr>
          <p:cNvPr id="34" name="TextBox 33"/>
          <p:cNvSpPr txBox="1"/>
          <p:nvPr/>
        </p:nvSpPr>
        <p:spPr>
          <a:xfrm>
            <a:off x="4438570" y="5502480"/>
            <a:ext cx="3139126" cy="307777"/>
          </a:xfrm>
          <a:prstGeom prst="rect">
            <a:avLst/>
          </a:prstGeom>
          <a:noFill/>
        </p:spPr>
        <p:txBody>
          <a:bodyPr wrap="none" rtlCol="0">
            <a:spAutoFit/>
          </a:bodyPr>
          <a:lstStyle/>
          <a:p>
            <a:r>
              <a:rPr lang="en-US" sz="1400" dirty="0" smtClean="0"/>
              <a:t>If absorbed line at peak of star emission:</a:t>
            </a:r>
            <a:endParaRPr lang="en-US" sz="1400" dirty="0"/>
          </a:p>
        </p:txBody>
      </p:sp>
      <p:sp>
        <p:nvSpPr>
          <p:cNvPr id="35" name="TextBox 34"/>
          <p:cNvSpPr txBox="1"/>
          <p:nvPr/>
        </p:nvSpPr>
        <p:spPr>
          <a:xfrm>
            <a:off x="4438570" y="5873661"/>
            <a:ext cx="1811188" cy="307777"/>
          </a:xfrm>
          <a:prstGeom prst="rect">
            <a:avLst/>
          </a:prstGeom>
          <a:noFill/>
        </p:spPr>
        <p:txBody>
          <a:bodyPr wrap="none" rtlCol="0">
            <a:spAutoFit/>
          </a:bodyPr>
          <a:lstStyle/>
          <a:p>
            <a:r>
              <a:rPr lang="en-US" sz="1400" dirty="0" smtClean="0"/>
              <a:t>Finally, mass loss rate:</a:t>
            </a:r>
            <a:endParaRPr lang="en-US" sz="1400" dirty="0"/>
          </a:p>
        </p:txBody>
      </p:sp>
      <p:sp>
        <p:nvSpPr>
          <p:cNvPr id="37" name="Oval 36"/>
          <p:cNvSpPr/>
          <p:nvPr/>
        </p:nvSpPr>
        <p:spPr>
          <a:xfrm>
            <a:off x="7032021" y="3006059"/>
            <a:ext cx="311385" cy="311684"/>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C</a:t>
            </a:r>
            <a:endParaRPr lang="en-US" sz="1200" dirty="0"/>
          </a:p>
        </p:txBody>
      </p:sp>
      <p:grpSp>
        <p:nvGrpSpPr>
          <p:cNvPr id="38" name="Group 37"/>
          <p:cNvGrpSpPr/>
          <p:nvPr/>
        </p:nvGrpSpPr>
        <p:grpSpPr>
          <a:xfrm rot="6803801">
            <a:off x="6725522" y="2708853"/>
            <a:ext cx="917847" cy="917847"/>
            <a:chOff x="5490999" y="1703521"/>
            <a:chExt cx="605568" cy="605568"/>
          </a:xfrm>
        </p:grpSpPr>
        <p:sp>
          <p:nvSpPr>
            <p:cNvPr id="39" name="Oval 38"/>
            <p:cNvSpPr>
              <a:spLocks noChangeAspect="1"/>
            </p:cNvSpPr>
            <p:nvPr/>
          </p:nvSpPr>
          <p:spPr>
            <a:xfrm>
              <a:off x="5490999" y="2092697"/>
              <a:ext cx="42231" cy="42231"/>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5490999" y="1703521"/>
              <a:ext cx="605568" cy="605568"/>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1" name="Group 40"/>
          <p:cNvGrpSpPr/>
          <p:nvPr/>
        </p:nvGrpSpPr>
        <p:grpSpPr>
          <a:xfrm rot="14495200">
            <a:off x="6795104" y="2775852"/>
            <a:ext cx="779302" cy="779302"/>
            <a:chOff x="5490999" y="1703521"/>
            <a:chExt cx="605568" cy="605568"/>
          </a:xfrm>
        </p:grpSpPr>
        <p:sp>
          <p:nvSpPr>
            <p:cNvPr id="42" name="Oval 41"/>
            <p:cNvSpPr>
              <a:spLocks noChangeAspect="1"/>
            </p:cNvSpPr>
            <p:nvPr/>
          </p:nvSpPr>
          <p:spPr>
            <a:xfrm>
              <a:off x="5490999" y="2092697"/>
              <a:ext cx="42231" cy="42231"/>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490999" y="1703521"/>
              <a:ext cx="605568" cy="605568"/>
            </a:xfrm>
            <a:prstGeom prst="ellipse">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7" name="Oval 46"/>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48" name="Object 47"/>
          <p:cNvGraphicFramePr>
            <a:graphicFrameLocks noChangeAspect="1"/>
          </p:cNvGraphicFramePr>
          <p:nvPr>
            <p:extLst>
              <p:ext uri="{D42A27DB-BD31-4B8C-83A1-F6EECF244321}">
                <p14:modId xmlns:p14="http://schemas.microsoft.com/office/powerpoint/2010/main" val="1477446311"/>
              </p:ext>
            </p:extLst>
          </p:nvPr>
        </p:nvGraphicFramePr>
        <p:xfrm>
          <a:off x="5198074" y="2231345"/>
          <a:ext cx="304156" cy="369332"/>
        </p:xfrm>
        <a:graphic>
          <a:graphicData uri="http://schemas.openxmlformats.org/presentationml/2006/ole">
            <mc:AlternateContent xmlns:mc="http://schemas.openxmlformats.org/markup-compatibility/2006">
              <mc:Choice xmlns:v="urn:schemas-microsoft-com:vml" Requires="v">
                <p:oleObj spid="_x0000_s15907" name="Equation" r:id="rId5" imgW="177800" imgH="215900" progId="Equation.3">
                  <p:embed/>
                </p:oleObj>
              </mc:Choice>
              <mc:Fallback>
                <p:oleObj name="Equation" r:id="rId5" imgW="177800" imgH="215900" progId="Equation.3">
                  <p:embed/>
                  <p:pic>
                    <p:nvPicPr>
                      <p:cNvPr id="0" name=""/>
                      <p:cNvPicPr/>
                      <p:nvPr/>
                    </p:nvPicPr>
                    <p:blipFill>
                      <a:blip r:embed="rId6"/>
                      <a:stretch>
                        <a:fillRect/>
                      </a:stretch>
                    </p:blipFill>
                    <p:spPr>
                      <a:xfrm>
                        <a:off x="5198074" y="2231345"/>
                        <a:ext cx="304156" cy="369332"/>
                      </a:xfrm>
                      <a:prstGeom prst="rect">
                        <a:avLst/>
                      </a:prstGeom>
                    </p:spPr>
                  </p:pic>
                </p:oleObj>
              </mc:Fallback>
            </mc:AlternateContent>
          </a:graphicData>
        </a:graphic>
      </p:graphicFrame>
      <p:graphicFrame>
        <p:nvGraphicFramePr>
          <p:cNvPr id="49" name="Object 48"/>
          <p:cNvGraphicFramePr>
            <a:graphicFrameLocks noChangeAspect="1"/>
          </p:cNvGraphicFramePr>
          <p:nvPr>
            <p:extLst>
              <p:ext uri="{D42A27DB-BD31-4B8C-83A1-F6EECF244321}">
                <p14:modId xmlns:p14="http://schemas.microsoft.com/office/powerpoint/2010/main" val="385913350"/>
              </p:ext>
            </p:extLst>
          </p:nvPr>
        </p:nvGraphicFramePr>
        <p:xfrm>
          <a:off x="5888010" y="2035864"/>
          <a:ext cx="2066925" cy="736600"/>
        </p:xfrm>
        <a:graphic>
          <a:graphicData uri="http://schemas.openxmlformats.org/presentationml/2006/ole">
            <mc:AlternateContent xmlns:mc="http://schemas.openxmlformats.org/markup-compatibility/2006">
              <mc:Choice xmlns:v="urn:schemas-microsoft-com:vml" Requires="v">
                <p:oleObj spid="_x0000_s15908" name="Equation" r:id="rId7" imgW="1206500" imgH="431800" progId="Equation.3">
                  <p:embed/>
                </p:oleObj>
              </mc:Choice>
              <mc:Fallback>
                <p:oleObj name="Equation" r:id="rId7" imgW="1206500" imgH="431800" progId="Equation.3">
                  <p:embed/>
                  <p:pic>
                    <p:nvPicPr>
                      <p:cNvPr id="0" name=""/>
                      <p:cNvPicPr/>
                      <p:nvPr/>
                    </p:nvPicPr>
                    <p:blipFill>
                      <a:blip r:embed="rId8"/>
                      <a:stretch>
                        <a:fillRect/>
                      </a:stretch>
                    </p:blipFill>
                    <p:spPr>
                      <a:xfrm>
                        <a:off x="5888010" y="2035864"/>
                        <a:ext cx="2066925" cy="736600"/>
                      </a:xfrm>
                      <a:prstGeom prst="rect">
                        <a:avLst/>
                      </a:prstGeom>
                    </p:spPr>
                  </p:pic>
                </p:oleObj>
              </mc:Fallback>
            </mc:AlternateContent>
          </a:graphicData>
        </a:graphic>
      </p:graphicFrame>
      <p:graphicFrame>
        <p:nvGraphicFramePr>
          <p:cNvPr id="50" name="Object 49"/>
          <p:cNvGraphicFramePr>
            <a:graphicFrameLocks noChangeAspect="1"/>
          </p:cNvGraphicFramePr>
          <p:nvPr>
            <p:extLst>
              <p:ext uri="{D42A27DB-BD31-4B8C-83A1-F6EECF244321}">
                <p14:modId xmlns:p14="http://schemas.microsoft.com/office/powerpoint/2010/main" val="1289153271"/>
              </p:ext>
            </p:extLst>
          </p:nvPr>
        </p:nvGraphicFramePr>
        <p:xfrm>
          <a:off x="7562791" y="3644104"/>
          <a:ext cx="1284287" cy="368300"/>
        </p:xfrm>
        <a:graphic>
          <a:graphicData uri="http://schemas.openxmlformats.org/presentationml/2006/ole">
            <mc:AlternateContent xmlns:mc="http://schemas.openxmlformats.org/markup-compatibility/2006">
              <mc:Choice xmlns:v="urn:schemas-microsoft-com:vml" Requires="v">
                <p:oleObj spid="_x0000_s15909" name="Equation" r:id="rId9" imgW="749300" imgH="215900" progId="Equation.3">
                  <p:embed/>
                </p:oleObj>
              </mc:Choice>
              <mc:Fallback>
                <p:oleObj name="Equation" r:id="rId9" imgW="749300" imgH="215900" progId="Equation.3">
                  <p:embed/>
                  <p:pic>
                    <p:nvPicPr>
                      <p:cNvPr id="0" name=""/>
                      <p:cNvPicPr/>
                      <p:nvPr/>
                    </p:nvPicPr>
                    <p:blipFill>
                      <a:blip r:embed="rId10"/>
                      <a:stretch>
                        <a:fillRect/>
                      </a:stretch>
                    </p:blipFill>
                    <p:spPr>
                      <a:xfrm>
                        <a:off x="7562791" y="3644104"/>
                        <a:ext cx="1284287" cy="368300"/>
                      </a:xfrm>
                      <a:prstGeom prst="rect">
                        <a:avLst/>
                      </a:prstGeom>
                    </p:spPr>
                  </p:pic>
                </p:oleObj>
              </mc:Fallback>
            </mc:AlternateContent>
          </a:graphicData>
        </a:graphic>
      </p:graphicFrame>
      <p:graphicFrame>
        <p:nvGraphicFramePr>
          <p:cNvPr id="51" name="Object 50"/>
          <p:cNvGraphicFramePr>
            <a:graphicFrameLocks noChangeAspect="1"/>
          </p:cNvGraphicFramePr>
          <p:nvPr>
            <p:extLst>
              <p:ext uri="{D42A27DB-BD31-4B8C-83A1-F6EECF244321}">
                <p14:modId xmlns:p14="http://schemas.microsoft.com/office/powerpoint/2010/main" val="4000151310"/>
              </p:ext>
            </p:extLst>
          </p:nvPr>
        </p:nvGraphicFramePr>
        <p:xfrm>
          <a:off x="6086579" y="4035845"/>
          <a:ext cx="849312" cy="390525"/>
        </p:xfrm>
        <a:graphic>
          <a:graphicData uri="http://schemas.openxmlformats.org/presentationml/2006/ole">
            <mc:AlternateContent xmlns:mc="http://schemas.openxmlformats.org/markup-compatibility/2006">
              <mc:Choice xmlns:v="urn:schemas-microsoft-com:vml" Requires="v">
                <p:oleObj spid="_x0000_s15910" name="Equation" r:id="rId11" imgW="495300" imgH="228600" progId="Equation.3">
                  <p:embed/>
                </p:oleObj>
              </mc:Choice>
              <mc:Fallback>
                <p:oleObj name="Equation" r:id="rId11" imgW="495300" imgH="228600" progId="Equation.3">
                  <p:embed/>
                  <p:pic>
                    <p:nvPicPr>
                      <p:cNvPr id="0" name=""/>
                      <p:cNvPicPr/>
                      <p:nvPr/>
                    </p:nvPicPr>
                    <p:blipFill>
                      <a:blip r:embed="rId12"/>
                      <a:stretch>
                        <a:fillRect/>
                      </a:stretch>
                    </p:blipFill>
                    <p:spPr>
                      <a:xfrm>
                        <a:off x="6086579" y="4035845"/>
                        <a:ext cx="849312" cy="390525"/>
                      </a:xfrm>
                      <a:prstGeom prst="rect">
                        <a:avLst/>
                      </a:prstGeom>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4042480563"/>
              </p:ext>
            </p:extLst>
          </p:nvPr>
        </p:nvGraphicFramePr>
        <p:xfrm>
          <a:off x="7393093" y="4421877"/>
          <a:ext cx="762000" cy="368300"/>
        </p:xfrm>
        <a:graphic>
          <a:graphicData uri="http://schemas.openxmlformats.org/presentationml/2006/ole">
            <mc:AlternateContent xmlns:mc="http://schemas.openxmlformats.org/markup-compatibility/2006">
              <mc:Choice xmlns:v="urn:schemas-microsoft-com:vml" Requires="v">
                <p:oleObj spid="_x0000_s15911" name="Equation" r:id="rId13" imgW="444500" imgH="215900" progId="Equation.3">
                  <p:embed/>
                </p:oleObj>
              </mc:Choice>
              <mc:Fallback>
                <p:oleObj name="Equation" r:id="rId13" imgW="444500" imgH="215900" progId="Equation.3">
                  <p:embed/>
                  <p:pic>
                    <p:nvPicPr>
                      <p:cNvPr id="0" name=""/>
                      <p:cNvPicPr/>
                      <p:nvPr/>
                    </p:nvPicPr>
                    <p:blipFill>
                      <a:blip r:embed="rId14"/>
                      <a:stretch>
                        <a:fillRect/>
                      </a:stretch>
                    </p:blipFill>
                    <p:spPr>
                      <a:xfrm>
                        <a:off x="7393093" y="4421877"/>
                        <a:ext cx="762000" cy="368300"/>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1688668007"/>
              </p:ext>
            </p:extLst>
          </p:nvPr>
        </p:nvGraphicFramePr>
        <p:xfrm>
          <a:off x="6499835" y="4764289"/>
          <a:ext cx="1350962" cy="412750"/>
        </p:xfrm>
        <a:graphic>
          <a:graphicData uri="http://schemas.openxmlformats.org/presentationml/2006/ole">
            <mc:AlternateContent xmlns:mc="http://schemas.openxmlformats.org/markup-compatibility/2006">
              <mc:Choice xmlns:v="urn:schemas-microsoft-com:vml" Requires="v">
                <p:oleObj spid="_x0000_s15912" name="Equation" r:id="rId15" imgW="787400" imgH="241300" progId="Equation.3">
                  <p:embed/>
                </p:oleObj>
              </mc:Choice>
              <mc:Fallback>
                <p:oleObj name="Equation" r:id="rId15" imgW="787400" imgH="241300" progId="Equation.3">
                  <p:embed/>
                  <p:pic>
                    <p:nvPicPr>
                      <p:cNvPr id="0" name=""/>
                      <p:cNvPicPr/>
                      <p:nvPr/>
                    </p:nvPicPr>
                    <p:blipFill>
                      <a:blip r:embed="rId16"/>
                      <a:stretch>
                        <a:fillRect/>
                      </a:stretch>
                    </p:blipFill>
                    <p:spPr>
                      <a:xfrm>
                        <a:off x="6499835" y="4764289"/>
                        <a:ext cx="1350962" cy="412750"/>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2538755846"/>
              </p:ext>
            </p:extLst>
          </p:nvPr>
        </p:nvGraphicFramePr>
        <p:xfrm>
          <a:off x="5651594" y="5152397"/>
          <a:ext cx="3315971" cy="314108"/>
        </p:xfrm>
        <a:graphic>
          <a:graphicData uri="http://schemas.openxmlformats.org/presentationml/2006/ole">
            <mc:AlternateContent xmlns:mc="http://schemas.openxmlformats.org/markup-compatibility/2006">
              <mc:Choice xmlns:v="urn:schemas-microsoft-com:vml" Requires="v">
                <p:oleObj spid="_x0000_s15913" name="Equation" r:id="rId17" imgW="2667000" imgH="254000" progId="Equation.3">
                  <p:embed/>
                </p:oleObj>
              </mc:Choice>
              <mc:Fallback>
                <p:oleObj name="Equation" r:id="rId17" imgW="2667000" imgH="254000" progId="Equation.3">
                  <p:embed/>
                  <p:pic>
                    <p:nvPicPr>
                      <p:cNvPr id="0" name=""/>
                      <p:cNvPicPr/>
                      <p:nvPr/>
                    </p:nvPicPr>
                    <p:blipFill>
                      <a:blip r:embed="rId18"/>
                      <a:stretch>
                        <a:fillRect/>
                      </a:stretch>
                    </p:blipFill>
                    <p:spPr>
                      <a:xfrm>
                        <a:off x="5651594" y="5152397"/>
                        <a:ext cx="3315971" cy="314108"/>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1866500307"/>
              </p:ext>
            </p:extLst>
          </p:nvPr>
        </p:nvGraphicFramePr>
        <p:xfrm>
          <a:off x="7877137" y="5570417"/>
          <a:ext cx="1011238" cy="266700"/>
        </p:xfrm>
        <a:graphic>
          <a:graphicData uri="http://schemas.openxmlformats.org/presentationml/2006/ole">
            <mc:AlternateContent xmlns:mc="http://schemas.openxmlformats.org/markup-compatibility/2006">
              <mc:Choice xmlns:v="urn:schemas-microsoft-com:vml" Requires="v">
                <p:oleObj spid="_x0000_s15914" name="Equation" r:id="rId19" imgW="812800" imgH="215900" progId="Equation.3">
                  <p:embed/>
                </p:oleObj>
              </mc:Choice>
              <mc:Fallback>
                <p:oleObj name="Equation" r:id="rId19" imgW="812800" imgH="215900" progId="Equation.3">
                  <p:embed/>
                  <p:pic>
                    <p:nvPicPr>
                      <p:cNvPr id="0" name=""/>
                      <p:cNvPicPr/>
                      <p:nvPr/>
                    </p:nvPicPr>
                    <p:blipFill>
                      <a:blip r:embed="rId20"/>
                      <a:stretch>
                        <a:fillRect/>
                      </a:stretch>
                    </p:blipFill>
                    <p:spPr>
                      <a:xfrm>
                        <a:off x="7877137" y="5570417"/>
                        <a:ext cx="1011238" cy="266700"/>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2146782024"/>
              </p:ext>
            </p:extLst>
          </p:nvPr>
        </p:nvGraphicFramePr>
        <p:xfrm>
          <a:off x="6173097" y="5810257"/>
          <a:ext cx="1525588" cy="392113"/>
        </p:xfrm>
        <a:graphic>
          <a:graphicData uri="http://schemas.openxmlformats.org/presentationml/2006/ole">
            <mc:AlternateContent xmlns:mc="http://schemas.openxmlformats.org/markup-compatibility/2006">
              <mc:Choice xmlns:v="urn:schemas-microsoft-com:vml" Requires="v">
                <p:oleObj spid="_x0000_s15915" name="Equation" r:id="rId21" imgW="889000" imgH="228600" progId="Equation.3">
                  <p:embed/>
                </p:oleObj>
              </mc:Choice>
              <mc:Fallback>
                <p:oleObj name="Equation" r:id="rId21" imgW="889000" imgH="228600" progId="Equation.3">
                  <p:embed/>
                  <p:pic>
                    <p:nvPicPr>
                      <p:cNvPr id="0" name=""/>
                      <p:cNvPicPr/>
                      <p:nvPr/>
                    </p:nvPicPr>
                    <p:blipFill>
                      <a:blip r:embed="rId22"/>
                      <a:stretch>
                        <a:fillRect/>
                      </a:stretch>
                    </p:blipFill>
                    <p:spPr>
                      <a:xfrm>
                        <a:off x="6173097" y="5810257"/>
                        <a:ext cx="1525588" cy="392113"/>
                      </a:xfrm>
                      <a:prstGeom prst="rect">
                        <a:avLst/>
                      </a:prstGeom>
                    </p:spPr>
                  </p:pic>
                </p:oleObj>
              </mc:Fallback>
            </mc:AlternateContent>
          </a:graphicData>
        </a:graphic>
      </p:graphicFrame>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2" grpId="0"/>
      <p:bldP spid="23" grpId="0"/>
      <p:bldP spid="24" grpId="0"/>
      <p:bldP spid="25" grpId="0"/>
      <p:bldP spid="27" grpId="0"/>
      <p:bldP spid="28" grpId="0"/>
      <p:bldP spid="32" grpId="0"/>
      <p:bldP spid="34" grpId="0"/>
      <p:bldP spid="35" grpId="0"/>
      <p:bldP spid="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9070" y="1285934"/>
            <a:ext cx="5578593" cy="5047779"/>
          </a:xfrm>
        </p:spPr>
        <p:txBody>
          <a:bodyPr>
            <a:normAutofit/>
          </a:bodyPr>
          <a:lstStyle/>
          <a:p>
            <a:r>
              <a:rPr lang="en-US" sz="2200" dirty="0" smtClean="0"/>
              <a:t>M ≈ 0.6L</a:t>
            </a:r>
            <a:r>
              <a:rPr lang="en-US" sz="2200" baseline="-25000" dirty="0" smtClean="0"/>
              <a:t>*</a:t>
            </a:r>
            <a:r>
              <a:rPr lang="en-US" sz="2200" dirty="0" smtClean="0"/>
              <a:t>/c</a:t>
            </a:r>
            <a:r>
              <a:rPr lang="en-US" sz="2200" baseline="30000" dirty="0" smtClean="0"/>
              <a:t>2</a:t>
            </a:r>
            <a:r>
              <a:rPr lang="en-US" sz="2200" dirty="0" smtClean="0"/>
              <a:t> </a:t>
            </a:r>
            <a:r>
              <a:rPr lang="en-US" sz="2200" i="1" u="sng" dirty="0" smtClean="0"/>
              <a:t>per heavy-absorbing line</a:t>
            </a:r>
          </a:p>
          <a:p>
            <a:r>
              <a:rPr lang="en-US" sz="2200" dirty="0" smtClean="0"/>
              <a:t>If… </a:t>
            </a:r>
          </a:p>
          <a:p>
            <a:pPr lvl="1"/>
            <a:r>
              <a:rPr lang="en-US" sz="2000" dirty="0" smtClean="0"/>
              <a:t>M</a:t>
            </a:r>
            <a:r>
              <a:rPr lang="en-US" sz="2000" baseline="-25000" dirty="0" smtClean="0"/>
              <a:t>*</a:t>
            </a:r>
            <a:r>
              <a:rPr lang="en-US" sz="2000" dirty="0" smtClean="0"/>
              <a:t> = 15 M</a:t>
            </a:r>
            <a:r>
              <a:rPr lang="en-US" sz="2000" baseline="-25000" dirty="0"/>
              <a:t>⊙</a:t>
            </a:r>
            <a:r>
              <a:rPr lang="en-US" sz="2000" dirty="0" smtClean="0"/>
              <a:t> &amp; L</a:t>
            </a:r>
            <a:r>
              <a:rPr lang="en-US" sz="2000" baseline="-25000" dirty="0" smtClean="0"/>
              <a:t>*</a:t>
            </a:r>
            <a:r>
              <a:rPr lang="en-US" sz="2000" dirty="0" smtClean="0"/>
              <a:t> ≈ 10</a:t>
            </a:r>
            <a:r>
              <a:rPr lang="en-US" sz="2000" baseline="30000" dirty="0" smtClean="0"/>
              <a:t>4</a:t>
            </a:r>
            <a:r>
              <a:rPr lang="en-US" sz="2000" dirty="0" smtClean="0"/>
              <a:t> L</a:t>
            </a:r>
            <a:r>
              <a:rPr lang="en-US" sz="2000" baseline="-25000" dirty="0"/>
              <a:t>⊙</a:t>
            </a:r>
            <a:r>
              <a:rPr lang="en-US" sz="2000" dirty="0" smtClean="0"/>
              <a:t>, M ≈ 4 x 10</a:t>
            </a:r>
            <a:r>
              <a:rPr lang="en-US" sz="2000" baseline="30000" dirty="0" smtClean="0"/>
              <a:t>-10</a:t>
            </a:r>
            <a:r>
              <a:rPr lang="en-US" sz="2000" baseline="-25000" dirty="0" smtClean="0"/>
              <a:t> </a:t>
            </a:r>
            <a:r>
              <a:rPr lang="en-US" sz="2000" dirty="0" smtClean="0"/>
              <a:t>M</a:t>
            </a:r>
            <a:r>
              <a:rPr lang="en-US" sz="2000" baseline="-25000" dirty="0"/>
              <a:t>⊙</a:t>
            </a:r>
            <a:r>
              <a:rPr lang="en-US" sz="2000" dirty="0" smtClean="0"/>
              <a:t> yr</a:t>
            </a:r>
            <a:r>
              <a:rPr lang="en-US" sz="2000" baseline="30000" dirty="0" smtClean="0"/>
              <a:t>-1</a:t>
            </a:r>
            <a:r>
              <a:rPr lang="en-US" sz="2000" baseline="-25000" dirty="0" smtClean="0"/>
              <a:t> </a:t>
            </a:r>
            <a:r>
              <a:rPr lang="en-US" sz="2000" dirty="0" smtClean="0"/>
              <a:t/>
            </a:r>
            <a:br>
              <a:rPr lang="en-US" sz="2000" dirty="0" smtClean="0"/>
            </a:br>
            <a:r>
              <a:rPr lang="en-US" sz="2000" dirty="0" smtClean="0"/>
              <a:t>and 4 x 10</a:t>
            </a:r>
            <a:r>
              <a:rPr lang="en-US" sz="2000" baseline="30000" dirty="0" smtClean="0"/>
              <a:t>-3 </a:t>
            </a:r>
            <a:r>
              <a:rPr lang="en-US" sz="2000" dirty="0" smtClean="0"/>
              <a:t>M</a:t>
            </a:r>
            <a:r>
              <a:rPr lang="en-US" sz="2000" baseline="-25000" dirty="0"/>
              <a:t>⊙</a:t>
            </a:r>
            <a:r>
              <a:rPr lang="en-US" sz="2000" dirty="0" smtClean="0"/>
              <a:t> lost on MS (i.e. 4 </a:t>
            </a:r>
            <a:r>
              <a:rPr lang="en-US" sz="2000" dirty="0" err="1" smtClean="0"/>
              <a:t>Jupiters</a:t>
            </a:r>
            <a:r>
              <a:rPr lang="en-US" sz="2000" dirty="0" smtClean="0"/>
              <a:t>)</a:t>
            </a:r>
            <a:br>
              <a:rPr lang="en-US" sz="2000" dirty="0" smtClean="0"/>
            </a:br>
            <a:endParaRPr lang="en-US" sz="2000" dirty="0" smtClean="0"/>
          </a:p>
          <a:p>
            <a:pPr lvl="1"/>
            <a:r>
              <a:rPr lang="en-US" sz="2000" dirty="0"/>
              <a:t>M</a:t>
            </a:r>
            <a:r>
              <a:rPr lang="en-US" sz="2000" baseline="-25000" dirty="0"/>
              <a:t>*</a:t>
            </a:r>
            <a:r>
              <a:rPr lang="en-US" sz="2000" dirty="0"/>
              <a:t> = </a:t>
            </a:r>
            <a:r>
              <a:rPr lang="en-US" sz="2000" dirty="0" smtClean="0"/>
              <a:t>25 </a:t>
            </a:r>
            <a:r>
              <a:rPr lang="en-US" sz="2000" dirty="0"/>
              <a:t>M</a:t>
            </a:r>
            <a:r>
              <a:rPr lang="en-US" sz="2000" baseline="-25000" dirty="0"/>
              <a:t>⊙</a:t>
            </a:r>
            <a:r>
              <a:rPr lang="en-US" sz="2000" dirty="0"/>
              <a:t> &amp; L</a:t>
            </a:r>
            <a:r>
              <a:rPr lang="en-US" sz="2000" baseline="-25000" dirty="0"/>
              <a:t>*</a:t>
            </a:r>
            <a:r>
              <a:rPr lang="en-US" sz="2000" dirty="0"/>
              <a:t> ≈ </a:t>
            </a:r>
            <a:r>
              <a:rPr lang="en-US" sz="2000" dirty="0" smtClean="0"/>
              <a:t>10</a:t>
            </a:r>
            <a:r>
              <a:rPr lang="en-US" sz="2000" baseline="30000" dirty="0" smtClean="0"/>
              <a:t>5</a:t>
            </a:r>
            <a:r>
              <a:rPr lang="en-US" sz="2000" dirty="0" smtClean="0"/>
              <a:t> </a:t>
            </a:r>
            <a:r>
              <a:rPr lang="en-US" sz="2000" dirty="0"/>
              <a:t>L</a:t>
            </a:r>
            <a:r>
              <a:rPr lang="en-US" sz="2000" baseline="-25000" dirty="0"/>
              <a:t>⊙</a:t>
            </a:r>
            <a:r>
              <a:rPr lang="en-US" sz="2000" dirty="0"/>
              <a:t>, M ≈ </a:t>
            </a:r>
            <a:r>
              <a:rPr lang="en-US" sz="2000" dirty="0" smtClean="0"/>
              <a:t>3 x 10</a:t>
            </a:r>
            <a:r>
              <a:rPr lang="en-US" sz="2000" baseline="30000" dirty="0" smtClean="0"/>
              <a:t>-</a:t>
            </a:r>
            <a:r>
              <a:rPr lang="en-US" sz="2000" baseline="30000" dirty="0"/>
              <a:t>9</a:t>
            </a:r>
            <a:r>
              <a:rPr lang="en-US" sz="2000" baseline="-25000" dirty="0" smtClean="0"/>
              <a:t> </a:t>
            </a:r>
            <a:r>
              <a:rPr lang="en-US" sz="2000" dirty="0"/>
              <a:t>M</a:t>
            </a:r>
            <a:r>
              <a:rPr lang="en-US" sz="2000" baseline="-25000" dirty="0"/>
              <a:t>⊙</a:t>
            </a:r>
            <a:r>
              <a:rPr lang="en-US" sz="2000" dirty="0"/>
              <a:t> yr</a:t>
            </a:r>
            <a:r>
              <a:rPr lang="en-US" sz="2000" baseline="30000" dirty="0"/>
              <a:t>-1</a:t>
            </a:r>
            <a:r>
              <a:rPr lang="en-US" sz="2000" baseline="-25000" dirty="0"/>
              <a:t> </a:t>
            </a:r>
            <a:r>
              <a:rPr lang="en-US" sz="2000" dirty="0"/>
              <a:t> </a:t>
            </a:r>
            <a:r>
              <a:rPr lang="en-US" sz="2000" dirty="0" smtClean="0"/>
              <a:t/>
            </a:r>
            <a:br>
              <a:rPr lang="en-US" sz="2000" dirty="0" smtClean="0"/>
            </a:br>
            <a:r>
              <a:rPr lang="en-US" sz="2000" dirty="0" smtClean="0"/>
              <a:t>and 10</a:t>
            </a:r>
            <a:r>
              <a:rPr lang="en-US" sz="2000" baseline="30000" dirty="0" smtClean="0"/>
              <a:t>-2 </a:t>
            </a:r>
            <a:r>
              <a:rPr lang="en-US" sz="2000" dirty="0" smtClean="0"/>
              <a:t>M</a:t>
            </a:r>
            <a:r>
              <a:rPr lang="en-US" sz="2000" baseline="-25000" dirty="0"/>
              <a:t>⊙</a:t>
            </a:r>
            <a:r>
              <a:rPr lang="en-US" sz="2000" dirty="0"/>
              <a:t> lost during </a:t>
            </a:r>
            <a:r>
              <a:rPr lang="en-US" sz="2000" dirty="0" smtClean="0"/>
              <a:t>MS</a:t>
            </a:r>
            <a:endParaRPr lang="en-US" sz="2000" dirty="0"/>
          </a:p>
          <a:p>
            <a:r>
              <a:rPr lang="en-US" sz="2200" dirty="0" smtClean="0"/>
              <a:t>Typically have 10</a:t>
            </a:r>
            <a:r>
              <a:rPr lang="en-US" sz="2200" baseline="30000" dirty="0" smtClean="0"/>
              <a:t>2-3</a:t>
            </a:r>
            <a:r>
              <a:rPr lang="en-US" sz="2200" dirty="0" smtClean="0"/>
              <a:t> strong spectral lines in hot stars</a:t>
            </a:r>
          </a:p>
          <a:p>
            <a:pPr lvl="1"/>
            <a:r>
              <a:rPr lang="en-US" sz="2000" dirty="0" smtClean="0"/>
              <a:t>M</a:t>
            </a:r>
            <a:r>
              <a:rPr lang="en-US" sz="2000" baseline="-25000" dirty="0" smtClean="0"/>
              <a:t>*</a:t>
            </a:r>
            <a:r>
              <a:rPr lang="en-US" sz="2000" dirty="0" smtClean="0"/>
              <a:t> = 15 M</a:t>
            </a:r>
            <a:r>
              <a:rPr lang="en-US" sz="2000" baseline="-25000" dirty="0"/>
              <a:t>⊙</a:t>
            </a:r>
            <a:r>
              <a:rPr lang="en-US" sz="2000" dirty="0" smtClean="0"/>
              <a:t> then loses ~2.6 – 26% of mass during MS</a:t>
            </a:r>
            <a:br>
              <a:rPr lang="en-US" sz="2000" dirty="0" smtClean="0"/>
            </a:br>
            <a:endParaRPr lang="en-US" sz="2000" dirty="0" smtClean="0"/>
          </a:p>
          <a:p>
            <a:pPr lvl="1"/>
            <a:r>
              <a:rPr lang="en-US" sz="2000" dirty="0"/>
              <a:t>M</a:t>
            </a:r>
            <a:r>
              <a:rPr lang="en-US" sz="2000" baseline="-25000" dirty="0"/>
              <a:t>*</a:t>
            </a:r>
            <a:r>
              <a:rPr lang="en-US" sz="2000" dirty="0"/>
              <a:t> = </a:t>
            </a:r>
            <a:r>
              <a:rPr lang="en-US" sz="2000" dirty="0" smtClean="0"/>
              <a:t>25 </a:t>
            </a:r>
            <a:r>
              <a:rPr lang="en-US" sz="2000" dirty="0"/>
              <a:t>M</a:t>
            </a:r>
            <a:r>
              <a:rPr lang="en-US" sz="2000" baseline="-25000" dirty="0"/>
              <a:t>⊙</a:t>
            </a:r>
            <a:r>
              <a:rPr lang="en-US" sz="2000" dirty="0"/>
              <a:t> </a:t>
            </a:r>
            <a:r>
              <a:rPr lang="en-US" sz="2000" dirty="0" smtClean="0"/>
              <a:t>loses ~4 </a:t>
            </a:r>
            <a:r>
              <a:rPr lang="en-US" sz="2000" dirty="0"/>
              <a:t>– 4</a:t>
            </a:r>
            <a:r>
              <a:rPr lang="en-US" sz="2000" dirty="0" smtClean="0"/>
              <a:t>0% </a:t>
            </a:r>
            <a:r>
              <a:rPr lang="en-US" sz="2000" dirty="0"/>
              <a:t>of mass </a:t>
            </a:r>
            <a:r>
              <a:rPr lang="en-US" sz="2000" dirty="0" smtClean="0"/>
              <a:t>on MS</a:t>
            </a:r>
            <a:endParaRPr lang="en-US" sz="2000" dirty="0"/>
          </a:p>
          <a:p>
            <a:pPr marL="457200" lvl="1" indent="0">
              <a:buNone/>
            </a:pPr>
            <a:endParaRPr lang="en-US" sz="2200" dirty="0" smtClean="0"/>
          </a:p>
          <a:p>
            <a:pPr marL="0" indent="0">
              <a:buNone/>
            </a:pPr>
            <a:endParaRPr lang="en-US" sz="2200"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41</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37" name="TextBox 36"/>
          <p:cNvSpPr txBox="1"/>
          <p:nvPr/>
        </p:nvSpPr>
        <p:spPr>
          <a:xfrm>
            <a:off x="3903693" y="1226126"/>
            <a:ext cx="254923" cy="261610"/>
          </a:xfrm>
          <a:prstGeom prst="rect">
            <a:avLst/>
          </a:prstGeom>
          <a:noFill/>
        </p:spPr>
        <p:txBody>
          <a:bodyPr wrap="none" rtlCol="0">
            <a:spAutoFit/>
          </a:bodyPr>
          <a:lstStyle/>
          <a:p>
            <a:r>
              <a:rPr lang="en-US" sz="1100" dirty="0" smtClean="0"/>
              <a:t>•</a:t>
            </a:r>
            <a:endParaRPr lang="en-US" sz="1100" dirty="0"/>
          </a:p>
        </p:txBody>
      </p:sp>
      <p:sp>
        <p:nvSpPr>
          <p:cNvPr id="38" name="TextBox 37"/>
          <p:cNvSpPr txBox="1"/>
          <p:nvPr/>
        </p:nvSpPr>
        <p:spPr>
          <a:xfrm>
            <a:off x="6877390" y="2000310"/>
            <a:ext cx="254923" cy="261610"/>
          </a:xfrm>
          <a:prstGeom prst="rect">
            <a:avLst/>
          </a:prstGeom>
          <a:noFill/>
        </p:spPr>
        <p:txBody>
          <a:bodyPr wrap="none" rtlCol="0">
            <a:spAutoFit/>
          </a:bodyPr>
          <a:lstStyle/>
          <a:p>
            <a:r>
              <a:rPr lang="en-US" sz="1100" dirty="0" smtClean="0"/>
              <a:t>•</a:t>
            </a:r>
            <a:endParaRPr lang="en-US" sz="1100" dirty="0"/>
          </a:p>
        </p:txBody>
      </p:sp>
      <p:sp>
        <p:nvSpPr>
          <p:cNvPr id="40" name="TextBox 39"/>
          <p:cNvSpPr txBox="1"/>
          <p:nvPr/>
        </p:nvSpPr>
        <p:spPr>
          <a:xfrm>
            <a:off x="6875041" y="2998485"/>
            <a:ext cx="254923" cy="261610"/>
          </a:xfrm>
          <a:prstGeom prst="rect">
            <a:avLst/>
          </a:prstGeom>
          <a:noFill/>
        </p:spPr>
        <p:txBody>
          <a:bodyPr wrap="none" rtlCol="0">
            <a:spAutoFit/>
          </a:bodyPr>
          <a:lstStyle/>
          <a:p>
            <a:r>
              <a:rPr lang="en-US" sz="1100" dirty="0" smtClean="0"/>
              <a:t>•</a:t>
            </a:r>
            <a:endParaRPr lang="en-US" sz="1100" dirty="0"/>
          </a:p>
        </p:txBody>
      </p:sp>
      <p:pic>
        <p:nvPicPr>
          <p:cNvPr id="21" name="Picture 20"/>
          <p:cNvPicPr>
            <a:picLocks noChangeAspect="1"/>
          </p:cNvPicPr>
          <p:nvPr/>
        </p:nvPicPr>
        <p:blipFill>
          <a:blip r:embed="rId4"/>
          <a:stretch>
            <a:fillRect/>
          </a:stretch>
        </p:blipFill>
        <p:spPr>
          <a:xfrm>
            <a:off x="100888" y="1226126"/>
            <a:ext cx="3342810" cy="5267807"/>
          </a:xfrm>
          <a:prstGeom prst="rect">
            <a:avLst/>
          </a:prstGeom>
          <a:solidFill>
            <a:srgbClr val="FFFFFF"/>
          </a:solidFill>
          <a:ln>
            <a:solidFill>
              <a:srgbClr val="000000"/>
            </a:solidFill>
          </a:ln>
        </p:spPr>
      </p:pic>
      <p:sp>
        <p:nvSpPr>
          <p:cNvPr id="26" name="TextBox 25"/>
          <p:cNvSpPr txBox="1"/>
          <p:nvPr/>
        </p:nvSpPr>
        <p:spPr>
          <a:xfrm>
            <a:off x="1723019" y="1471313"/>
            <a:ext cx="960945" cy="276999"/>
          </a:xfrm>
          <a:prstGeom prst="rect">
            <a:avLst/>
          </a:prstGeom>
          <a:noFill/>
        </p:spPr>
        <p:txBody>
          <a:bodyPr wrap="none" rtlCol="0">
            <a:spAutoFit/>
          </a:bodyPr>
          <a:lstStyle/>
          <a:p>
            <a:r>
              <a:rPr lang="en-US" sz="1200" dirty="0" smtClean="0"/>
              <a:t>Abbott 1982</a:t>
            </a:r>
            <a:endParaRPr lang="en-US" sz="1200" dirty="0"/>
          </a:p>
        </p:txBody>
      </p:sp>
      <p:sp>
        <p:nvSpPr>
          <p:cNvPr id="44" name="Title 1"/>
          <p:cNvSpPr>
            <a:spLocks noGrp="1"/>
          </p:cNvSpPr>
          <p:nvPr>
            <p:ph type="title"/>
          </p:nvPr>
        </p:nvSpPr>
        <p:spPr/>
        <p:txBody>
          <a:bodyPr/>
          <a:lstStyle/>
          <a:p>
            <a:r>
              <a:rPr lang="en-US" dirty="0" smtClean="0">
                <a:solidFill>
                  <a:srgbClr val="3366FF"/>
                </a:solidFill>
              </a:rPr>
              <a:t>Line-driven</a:t>
            </a:r>
            <a:r>
              <a:rPr lang="en-US" dirty="0" smtClean="0"/>
              <a:t> Winds</a:t>
            </a:r>
            <a:endParaRPr lang="en-US" dirty="0"/>
          </a:p>
        </p:txBody>
      </p:sp>
      <p:sp>
        <p:nvSpPr>
          <p:cNvPr id="45" name="Oval 44"/>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93382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42</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5" name="Rectangle 14"/>
          <p:cNvSpPr/>
          <p:nvPr/>
        </p:nvSpPr>
        <p:spPr>
          <a:xfrm>
            <a:off x="84667" y="1279407"/>
            <a:ext cx="8985878" cy="5076943"/>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Smiley Face 15"/>
          <p:cNvSpPr/>
          <p:nvPr/>
        </p:nvSpPr>
        <p:spPr>
          <a:xfrm>
            <a:off x="322761" y="2288724"/>
            <a:ext cx="272815" cy="272815"/>
          </a:xfrm>
          <a:prstGeom prst="smileyFac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91250" y="2603875"/>
            <a:ext cx="805279" cy="292388"/>
          </a:xfrm>
          <a:prstGeom prst="rect">
            <a:avLst/>
          </a:prstGeom>
          <a:noFill/>
        </p:spPr>
        <p:txBody>
          <a:bodyPr wrap="none" rtlCol="0">
            <a:spAutoFit/>
          </a:bodyPr>
          <a:lstStyle/>
          <a:p>
            <a:r>
              <a:rPr lang="en-US" sz="1300" dirty="0" smtClean="0"/>
              <a:t>Observer</a:t>
            </a:r>
            <a:endParaRPr lang="en-US" sz="1300" dirty="0"/>
          </a:p>
        </p:txBody>
      </p:sp>
      <p:sp>
        <p:nvSpPr>
          <p:cNvPr id="19" name="Oval 18"/>
          <p:cNvSpPr/>
          <p:nvPr/>
        </p:nvSpPr>
        <p:spPr>
          <a:xfrm>
            <a:off x="7070664" y="1504513"/>
            <a:ext cx="1895621" cy="1895621"/>
          </a:xfrm>
          <a:prstGeom prst="ellipse">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692645" y="2110306"/>
            <a:ext cx="668459" cy="679331"/>
          </a:xfrm>
          <a:prstGeom prst="ellipse">
            <a:avLst/>
          </a:prstGeom>
          <a:gradFill flip="none" rotWithShape="1">
            <a:gsLst>
              <a:gs pos="0">
                <a:schemeClr val="bg1"/>
              </a:gs>
              <a:gs pos="68000">
                <a:schemeClr val="tx2">
                  <a:lumMod val="40000"/>
                  <a:lumOff val="60000"/>
                </a:schemeClr>
              </a:gs>
            </a:gsLst>
            <a:path path="circle">
              <a:fillToRect l="50000" t="50000" r="50000" b="50000"/>
            </a:path>
            <a:tileRect/>
          </a:gra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endCxn id="19" idx="2"/>
          </p:cNvCxnSpPr>
          <p:nvPr/>
        </p:nvCxnSpPr>
        <p:spPr>
          <a:xfrm flipV="1">
            <a:off x="691902" y="2452324"/>
            <a:ext cx="6378762" cy="2293"/>
          </a:xfrm>
          <a:prstGeom prst="line">
            <a:avLst/>
          </a:prstGeom>
          <a:ln w="635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5634029">
            <a:off x="7149646" y="1561559"/>
            <a:ext cx="1734493" cy="1734493"/>
          </a:xfrm>
          <a:prstGeom prst="rect">
            <a:avLst/>
          </a:prstGeom>
          <a:noFill/>
        </p:spPr>
        <p:txBody>
          <a:bodyPr wrap="none" rtlCol="0">
            <a:prstTxWarp prst="textArchDown">
              <a:avLst>
                <a:gd name="adj" fmla="val 2528982"/>
              </a:avLst>
            </a:prstTxWarp>
            <a:spAutoFit/>
          </a:bodyPr>
          <a:lstStyle/>
          <a:p>
            <a:r>
              <a:rPr lang="en-US" dirty="0" smtClean="0"/>
              <a:t>Mass loss envelope</a:t>
            </a:r>
            <a:endParaRPr lang="en-US" dirty="0"/>
          </a:p>
        </p:txBody>
      </p:sp>
      <p:sp>
        <p:nvSpPr>
          <p:cNvPr id="23" name="TextBox 22"/>
          <p:cNvSpPr txBox="1"/>
          <p:nvPr/>
        </p:nvSpPr>
        <p:spPr>
          <a:xfrm>
            <a:off x="4885109" y="2428806"/>
            <a:ext cx="941283" cy="276999"/>
          </a:xfrm>
          <a:prstGeom prst="rect">
            <a:avLst/>
          </a:prstGeom>
          <a:noFill/>
        </p:spPr>
        <p:txBody>
          <a:bodyPr wrap="none" rtlCol="0">
            <a:spAutoFit/>
          </a:bodyPr>
          <a:lstStyle/>
          <a:p>
            <a:r>
              <a:rPr lang="en-US" sz="1200" dirty="0" smtClean="0"/>
              <a:t>Line of sight</a:t>
            </a:r>
            <a:endParaRPr lang="en-US" sz="1200" dirty="0"/>
          </a:p>
        </p:txBody>
      </p:sp>
      <p:sp>
        <p:nvSpPr>
          <p:cNvPr id="27" name="Oval 26"/>
          <p:cNvSpPr/>
          <p:nvPr/>
        </p:nvSpPr>
        <p:spPr>
          <a:xfrm flipH="1">
            <a:off x="7162925" y="2292006"/>
            <a:ext cx="111341" cy="111448"/>
          </a:xfrm>
          <a:prstGeom prst="ellipse">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1" name="Freeform 30"/>
          <p:cNvSpPr/>
          <p:nvPr/>
        </p:nvSpPr>
        <p:spPr>
          <a:xfrm rot="10800000">
            <a:off x="7311621" y="2230280"/>
            <a:ext cx="358588" cy="299253"/>
          </a:xfrm>
          <a:custGeom>
            <a:avLst/>
            <a:gdLst>
              <a:gd name="connsiteX0" fmla="*/ 0 w 358588"/>
              <a:gd name="connsiteY0" fmla="*/ 164779 h 299253"/>
              <a:gd name="connsiteX1" fmla="*/ 59764 w 358588"/>
              <a:gd name="connsiteY1" fmla="*/ 291779 h 299253"/>
              <a:gd name="connsiteX2" fmla="*/ 97117 w 358588"/>
              <a:gd name="connsiteY2" fmla="*/ 7897 h 299253"/>
              <a:gd name="connsiteX3" fmla="*/ 156882 w 358588"/>
              <a:gd name="connsiteY3" fmla="*/ 299250 h 299253"/>
              <a:gd name="connsiteX4" fmla="*/ 201706 w 358588"/>
              <a:gd name="connsiteY4" fmla="*/ 426 h 299253"/>
              <a:gd name="connsiteX5" fmla="*/ 261470 w 358588"/>
              <a:gd name="connsiteY5" fmla="*/ 232014 h 299253"/>
              <a:gd name="connsiteX6" fmla="*/ 358588 w 358588"/>
              <a:gd name="connsiteY6" fmla="*/ 179720 h 29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88" h="299253">
                <a:moveTo>
                  <a:pt x="0" y="164779"/>
                </a:moveTo>
                <a:cubicBezTo>
                  <a:pt x="21789" y="241352"/>
                  <a:pt x="43578" y="317926"/>
                  <a:pt x="59764" y="291779"/>
                </a:cubicBezTo>
                <a:cubicBezTo>
                  <a:pt x="75950" y="265632"/>
                  <a:pt x="80931" y="6652"/>
                  <a:pt x="97117" y="7897"/>
                </a:cubicBezTo>
                <a:cubicBezTo>
                  <a:pt x="113303" y="9142"/>
                  <a:pt x="139451" y="300495"/>
                  <a:pt x="156882" y="299250"/>
                </a:cubicBezTo>
                <a:cubicBezTo>
                  <a:pt x="174314" y="298005"/>
                  <a:pt x="184275" y="11632"/>
                  <a:pt x="201706" y="426"/>
                </a:cubicBezTo>
                <a:cubicBezTo>
                  <a:pt x="219137" y="-10780"/>
                  <a:pt x="235323" y="202132"/>
                  <a:pt x="261470" y="232014"/>
                </a:cubicBezTo>
                <a:cubicBezTo>
                  <a:pt x="287617" y="261896"/>
                  <a:pt x="358588" y="179720"/>
                  <a:pt x="358588" y="179720"/>
                </a:cubicBezTo>
              </a:path>
            </a:pathLst>
          </a:custGeom>
          <a:ln w="19050" cmpd="sng">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4555604" y="2067461"/>
            <a:ext cx="1893855" cy="307777"/>
          </a:xfrm>
          <a:prstGeom prst="rect">
            <a:avLst/>
          </a:prstGeom>
          <a:noFill/>
        </p:spPr>
        <p:txBody>
          <a:bodyPr wrap="none" rtlCol="0">
            <a:spAutoFit/>
          </a:bodyPr>
          <a:lstStyle/>
          <a:p>
            <a:r>
              <a:rPr lang="en-US" sz="1400" dirty="0" smtClean="0"/>
              <a:t>Blue-shifted absorption</a:t>
            </a:r>
            <a:endParaRPr lang="en-US" sz="1400" dirty="0"/>
          </a:p>
        </p:txBody>
      </p:sp>
      <p:sp>
        <p:nvSpPr>
          <p:cNvPr id="33" name="Oval 32"/>
          <p:cNvSpPr/>
          <p:nvPr/>
        </p:nvSpPr>
        <p:spPr>
          <a:xfrm flipH="1">
            <a:off x="7670209" y="1645548"/>
            <a:ext cx="111341" cy="111448"/>
          </a:xfrm>
          <a:prstGeom prst="ellipse">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4" name="Oval 33"/>
          <p:cNvSpPr/>
          <p:nvPr/>
        </p:nvSpPr>
        <p:spPr>
          <a:xfrm flipH="1">
            <a:off x="8361104" y="2896263"/>
            <a:ext cx="111341" cy="111448"/>
          </a:xfrm>
          <a:prstGeom prst="ellipse">
            <a:avLst/>
          </a:prstGeom>
          <a:solidFill>
            <a:schemeClr val="accent6">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39" name="TextBox 38"/>
          <p:cNvSpPr txBox="1"/>
          <p:nvPr/>
        </p:nvSpPr>
        <p:spPr>
          <a:xfrm>
            <a:off x="6722520" y="2116303"/>
            <a:ext cx="265755" cy="307777"/>
          </a:xfrm>
          <a:prstGeom prst="rect">
            <a:avLst/>
          </a:prstGeom>
          <a:noFill/>
        </p:spPr>
        <p:txBody>
          <a:bodyPr wrap="none" rtlCol="0">
            <a:spAutoFit/>
          </a:bodyPr>
          <a:lstStyle/>
          <a:p>
            <a:r>
              <a:rPr lang="en-US" sz="1400" dirty="0" smtClean="0"/>
              <a:t>v</a:t>
            </a:r>
            <a:endParaRPr lang="en-US" sz="1400" dirty="0"/>
          </a:p>
        </p:txBody>
      </p:sp>
      <p:cxnSp>
        <p:nvCxnSpPr>
          <p:cNvPr id="40" name="Straight Arrow Connector 39"/>
          <p:cNvCxnSpPr/>
          <p:nvPr/>
        </p:nvCxnSpPr>
        <p:spPr>
          <a:xfrm flipH="1" flipV="1">
            <a:off x="7575176" y="1417638"/>
            <a:ext cx="117448" cy="226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7348976" y="1350624"/>
            <a:ext cx="265755" cy="307777"/>
          </a:xfrm>
          <a:prstGeom prst="rect">
            <a:avLst/>
          </a:prstGeom>
          <a:noFill/>
        </p:spPr>
        <p:txBody>
          <a:bodyPr wrap="none" rtlCol="0">
            <a:spAutoFit/>
          </a:bodyPr>
          <a:lstStyle/>
          <a:p>
            <a:r>
              <a:rPr lang="en-US" sz="1400" dirty="0" smtClean="0"/>
              <a:t>v</a:t>
            </a:r>
            <a:endParaRPr lang="en-US" sz="1400" dirty="0"/>
          </a:p>
        </p:txBody>
      </p:sp>
      <p:cxnSp>
        <p:nvCxnSpPr>
          <p:cNvPr id="44" name="Straight Arrow Connector 43"/>
          <p:cNvCxnSpPr/>
          <p:nvPr/>
        </p:nvCxnSpPr>
        <p:spPr>
          <a:xfrm flipH="1" flipV="1">
            <a:off x="6914901" y="2337692"/>
            <a:ext cx="248024" cy="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8451076" y="3011859"/>
            <a:ext cx="117448" cy="22675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8486683" y="3148958"/>
            <a:ext cx="265755" cy="307777"/>
          </a:xfrm>
          <a:prstGeom prst="rect">
            <a:avLst/>
          </a:prstGeom>
          <a:noFill/>
        </p:spPr>
        <p:txBody>
          <a:bodyPr wrap="none" rtlCol="0">
            <a:spAutoFit/>
          </a:bodyPr>
          <a:lstStyle/>
          <a:p>
            <a:r>
              <a:rPr lang="en-US" sz="1400" dirty="0" smtClean="0"/>
              <a:t>v</a:t>
            </a:r>
            <a:endParaRPr lang="en-US" sz="1400" dirty="0"/>
          </a:p>
        </p:txBody>
      </p:sp>
      <p:sp>
        <p:nvSpPr>
          <p:cNvPr id="50" name="Freeform 49"/>
          <p:cNvSpPr/>
          <p:nvPr/>
        </p:nvSpPr>
        <p:spPr>
          <a:xfrm rot="14851395">
            <a:off x="7630793" y="1809579"/>
            <a:ext cx="358588" cy="299253"/>
          </a:xfrm>
          <a:custGeom>
            <a:avLst/>
            <a:gdLst>
              <a:gd name="connsiteX0" fmla="*/ 0 w 358588"/>
              <a:gd name="connsiteY0" fmla="*/ 164779 h 299253"/>
              <a:gd name="connsiteX1" fmla="*/ 59764 w 358588"/>
              <a:gd name="connsiteY1" fmla="*/ 291779 h 299253"/>
              <a:gd name="connsiteX2" fmla="*/ 97117 w 358588"/>
              <a:gd name="connsiteY2" fmla="*/ 7897 h 299253"/>
              <a:gd name="connsiteX3" fmla="*/ 156882 w 358588"/>
              <a:gd name="connsiteY3" fmla="*/ 299250 h 299253"/>
              <a:gd name="connsiteX4" fmla="*/ 201706 w 358588"/>
              <a:gd name="connsiteY4" fmla="*/ 426 h 299253"/>
              <a:gd name="connsiteX5" fmla="*/ 261470 w 358588"/>
              <a:gd name="connsiteY5" fmla="*/ 232014 h 299253"/>
              <a:gd name="connsiteX6" fmla="*/ 358588 w 358588"/>
              <a:gd name="connsiteY6" fmla="*/ 179720 h 29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88" h="299253">
                <a:moveTo>
                  <a:pt x="0" y="164779"/>
                </a:moveTo>
                <a:cubicBezTo>
                  <a:pt x="21789" y="241352"/>
                  <a:pt x="43578" y="317926"/>
                  <a:pt x="59764" y="291779"/>
                </a:cubicBezTo>
                <a:cubicBezTo>
                  <a:pt x="75950" y="265632"/>
                  <a:pt x="80931" y="6652"/>
                  <a:pt x="97117" y="7897"/>
                </a:cubicBezTo>
                <a:cubicBezTo>
                  <a:pt x="113303" y="9142"/>
                  <a:pt x="139451" y="300495"/>
                  <a:pt x="156882" y="299250"/>
                </a:cubicBezTo>
                <a:cubicBezTo>
                  <a:pt x="174314" y="298005"/>
                  <a:pt x="184275" y="11632"/>
                  <a:pt x="201706" y="426"/>
                </a:cubicBezTo>
                <a:cubicBezTo>
                  <a:pt x="219137" y="-10780"/>
                  <a:pt x="235323" y="202132"/>
                  <a:pt x="261470" y="232014"/>
                </a:cubicBezTo>
                <a:cubicBezTo>
                  <a:pt x="287617" y="261896"/>
                  <a:pt x="358588" y="179720"/>
                  <a:pt x="358588" y="179720"/>
                </a:cubicBezTo>
              </a:path>
            </a:pathLst>
          </a:custGeom>
          <a:ln w="19050" cmpd="sng">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Freeform 50"/>
          <p:cNvSpPr/>
          <p:nvPr/>
        </p:nvSpPr>
        <p:spPr>
          <a:xfrm rot="4003511">
            <a:off x="8216080" y="2681972"/>
            <a:ext cx="227519" cy="299253"/>
          </a:xfrm>
          <a:custGeom>
            <a:avLst/>
            <a:gdLst>
              <a:gd name="connsiteX0" fmla="*/ 0 w 358588"/>
              <a:gd name="connsiteY0" fmla="*/ 164779 h 299253"/>
              <a:gd name="connsiteX1" fmla="*/ 59764 w 358588"/>
              <a:gd name="connsiteY1" fmla="*/ 291779 h 299253"/>
              <a:gd name="connsiteX2" fmla="*/ 97117 w 358588"/>
              <a:gd name="connsiteY2" fmla="*/ 7897 h 299253"/>
              <a:gd name="connsiteX3" fmla="*/ 156882 w 358588"/>
              <a:gd name="connsiteY3" fmla="*/ 299250 h 299253"/>
              <a:gd name="connsiteX4" fmla="*/ 201706 w 358588"/>
              <a:gd name="connsiteY4" fmla="*/ 426 h 299253"/>
              <a:gd name="connsiteX5" fmla="*/ 261470 w 358588"/>
              <a:gd name="connsiteY5" fmla="*/ 232014 h 299253"/>
              <a:gd name="connsiteX6" fmla="*/ 358588 w 358588"/>
              <a:gd name="connsiteY6" fmla="*/ 179720 h 29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88" h="299253">
                <a:moveTo>
                  <a:pt x="0" y="164779"/>
                </a:moveTo>
                <a:cubicBezTo>
                  <a:pt x="21789" y="241352"/>
                  <a:pt x="43578" y="317926"/>
                  <a:pt x="59764" y="291779"/>
                </a:cubicBezTo>
                <a:cubicBezTo>
                  <a:pt x="75950" y="265632"/>
                  <a:pt x="80931" y="6652"/>
                  <a:pt x="97117" y="7897"/>
                </a:cubicBezTo>
                <a:cubicBezTo>
                  <a:pt x="113303" y="9142"/>
                  <a:pt x="139451" y="300495"/>
                  <a:pt x="156882" y="299250"/>
                </a:cubicBezTo>
                <a:cubicBezTo>
                  <a:pt x="174314" y="298005"/>
                  <a:pt x="184275" y="11632"/>
                  <a:pt x="201706" y="426"/>
                </a:cubicBezTo>
                <a:cubicBezTo>
                  <a:pt x="219137" y="-10780"/>
                  <a:pt x="235323" y="202132"/>
                  <a:pt x="261470" y="232014"/>
                </a:cubicBezTo>
                <a:cubicBezTo>
                  <a:pt x="287617" y="261896"/>
                  <a:pt x="358588" y="179720"/>
                  <a:pt x="358588" y="179720"/>
                </a:cubicBezTo>
              </a:path>
            </a:pathLst>
          </a:custGeom>
          <a:ln w="19050" cmpd="sng">
            <a:solidFill>
              <a:srgbClr val="FFFF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3" name="Straight Arrow Connector 52"/>
          <p:cNvCxnSpPr/>
          <p:nvPr/>
        </p:nvCxnSpPr>
        <p:spPr>
          <a:xfrm flipH="1">
            <a:off x="691902" y="1736328"/>
            <a:ext cx="6922829" cy="601365"/>
          </a:xfrm>
          <a:prstGeom prst="straightConnector1">
            <a:avLst/>
          </a:prstGeom>
          <a:ln>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rot="21261649">
            <a:off x="3824909" y="1675168"/>
            <a:ext cx="1747281" cy="307777"/>
          </a:xfrm>
          <a:prstGeom prst="rect">
            <a:avLst/>
          </a:prstGeom>
          <a:noFill/>
        </p:spPr>
        <p:txBody>
          <a:bodyPr wrap="none" rtlCol="0">
            <a:spAutoFit/>
          </a:bodyPr>
          <a:lstStyle/>
          <a:p>
            <a:r>
              <a:rPr lang="en-US" sz="1400" dirty="0" smtClean="0">
                <a:solidFill>
                  <a:srgbClr val="0000FF"/>
                </a:solidFill>
              </a:rPr>
              <a:t>Blue-shifted emission</a:t>
            </a:r>
            <a:endParaRPr lang="en-US" sz="1400" dirty="0">
              <a:solidFill>
                <a:srgbClr val="0000FF"/>
              </a:solidFill>
            </a:endParaRPr>
          </a:p>
        </p:txBody>
      </p:sp>
      <p:cxnSp>
        <p:nvCxnSpPr>
          <p:cNvPr id="56" name="Straight Arrow Connector 55"/>
          <p:cNvCxnSpPr/>
          <p:nvPr/>
        </p:nvCxnSpPr>
        <p:spPr>
          <a:xfrm flipH="1" flipV="1">
            <a:off x="691902" y="2561539"/>
            <a:ext cx="7554048" cy="446172"/>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7405387" y="2467659"/>
            <a:ext cx="312906" cy="276999"/>
          </a:xfrm>
          <a:prstGeom prst="rect">
            <a:avLst/>
          </a:prstGeom>
          <a:noFill/>
        </p:spPr>
        <p:txBody>
          <a:bodyPr wrap="none" rtlCol="0">
            <a:spAutoFit/>
          </a:bodyPr>
          <a:lstStyle/>
          <a:p>
            <a:r>
              <a:rPr lang="en-US" sz="1200" dirty="0"/>
              <a:t>λ</a:t>
            </a:r>
            <a:r>
              <a:rPr lang="en-US" sz="1200" baseline="-25000" dirty="0" smtClean="0"/>
              <a:t>0</a:t>
            </a:r>
            <a:endParaRPr lang="en-US" sz="1200" dirty="0"/>
          </a:p>
        </p:txBody>
      </p:sp>
      <p:sp>
        <p:nvSpPr>
          <p:cNvPr id="59" name="TextBox 58"/>
          <p:cNvSpPr txBox="1"/>
          <p:nvPr/>
        </p:nvSpPr>
        <p:spPr>
          <a:xfrm>
            <a:off x="7907597" y="1761324"/>
            <a:ext cx="312906" cy="276999"/>
          </a:xfrm>
          <a:prstGeom prst="rect">
            <a:avLst/>
          </a:prstGeom>
          <a:noFill/>
        </p:spPr>
        <p:txBody>
          <a:bodyPr wrap="none" rtlCol="0">
            <a:spAutoFit/>
          </a:bodyPr>
          <a:lstStyle/>
          <a:p>
            <a:r>
              <a:rPr lang="en-US" sz="1200" dirty="0" smtClean="0"/>
              <a:t>λ</a:t>
            </a:r>
            <a:r>
              <a:rPr lang="en-US" sz="1200" baseline="-25000" dirty="0" smtClean="0"/>
              <a:t>0</a:t>
            </a:r>
            <a:endParaRPr lang="en-US" sz="1200" dirty="0"/>
          </a:p>
        </p:txBody>
      </p:sp>
      <p:sp>
        <p:nvSpPr>
          <p:cNvPr id="60" name="TextBox 59"/>
          <p:cNvSpPr txBox="1"/>
          <p:nvPr/>
        </p:nvSpPr>
        <p:spPr>
          <a:xfrm>
            <a:off x="8307447" y="2490151"/>
            <a:ext cx="312906" cy="276999"/>
          </a:xfrm>
          <a:prstGeom prst="rect">
            <a:avLst/>
          </a:prstGeom>
          <a:noFill/>
        </p:spPr>
        <p:txBody>
          <a:bodyPr wrap="none" rtlCol="0">
            <a:spAutoFit/>
          </a:bodyPr>
          <a:lstStyle/>
          <a:p>
            <a:r>
              <a:rPr lang="en-US" sz="1200" dirty="0"/>
              <a:t>λ</a:t>
            </a:r>
            <a:r>
              <a:rPr lang="en-US" sz="1200" baseline="-25000" dirty="0" smtClean="0"/>
              <a:t>0</a:t>
            </a:r>
            <a:endParaRPr lang="en-US" sz="1200" dirty="0"/>
          </a:p>
        </p:txBody>
      </p:sp>
      <p:sp>
        <p:nvSpPr>
          <p:cNvPr id="61" name="TextBox 60"/>
          <p:cNvSpPr txBox="1"/>
          <p:nvPr/>
        </p:nvSpPr>
        <p:spPr>
          <a:xfrm rot="178594">
            <a:off x="3444515" y="2781784"/>
            <a:ext cx="1705903" cy="307777"/>
          </a:xfrm>
          <a:prstGeom prst="rect">
            <a:avLst/>
          </a:prstGeom>
          <a:noFill/>
        </p:spPr>
        <p:txBody>
          <a:bodyPr wrap="none" rtlCol="0">
            <a:spAutoFit/>
          </a:bodyPr>
          <a:lstStyle/>
          <a:p>
            <a:r>
              <a:rPr lang="en-US" sz="1400" dirty="0" smtClean="0">
                <a:solidFill>
                  <a:srgbClr val="FF0000"/>
                </a:solidFill>
              </a:rPr>
              <a:t>Red-shifted emission</a:t>
            </a:r>
            <a:endParaRPr lang="en-US" sz="1400" dirty="0">
              <a:solidFill>
                <a:srgbClr val="FF0000"/>
              </a:solidFill>
            </a:endParaRPr>
          </a:p>
        </p:txBody>
      </p:sp>
      <p:cxnSp>
        <p:nvCxnSpPr>
          <p:cNvPr id="68" name="Straight Arrow Connector 67"/>
          <p:cNvCxnSpPr/>
          <p:nvPr/>
        </p:nvCxnSpPr>
        <p:spPr>
          <a:xfrm flipH="1">
            <a:off x="691902" y="2337693"/>
            <a:ext cx="6030618" cy="86387"/>
          </a:xfrm>
          <a:prstGeom prst="straightConnector1">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2265852" y="4029313"/>
            <a:ext cx="1548163" cy="830997"/>
          </a:xfrm>
          <a:prstGeom prst="rect">
            <a:avLst/>
          </a:prstGeom>
          <a:noFill/>
        </p:spPr>
        <p:txBody>
          <a:bodyPr wrap="square" rtlCol="0">
            <a:spAutoFit/>
          </a:bodyPr>
          <a:lstStyle/>
          <a:p>
            <a:pPr algn="ctr"/>
            <a:r>
              <a:rPr lang="en-US" sz="1600" dirty="0" smtClean="0"/>
              <a:t>Regular emission</a:t>
            </a:r>
          </a:p>
          <a:p>
            <a:pPr algn="ctr"/>
            <a:r>
              <a:rPr lang="en-US" sz="1600" dirty="0" smtClean="0"/>
              <a:t>From star</a:t>
            </a:r>
            <a:endParaRPr lang="en-US" sz="1600" dirty="0"/>
          </a:p>
        </p:txBody>
      </p:sp>
      <p:sp>
        <p:nvSpPr>
          <p:cNvPr id="77" name="Freeform 76"/>
          <p:cNvSpPr/>
          <p:nvPr/>
        </p:nvSpPr>
        <p:spPr>
          <a:xfrm>
            <a:off x="5307903" y="5020445"/>
            <a:ext cx="1686033" cy="869582"/>
          </a:xfrm>
          <a:custGeom>
            <a:avLst/>
            <a:gdLst>
              <a:gd name="connsiteX0" fmla="*/ 0 w 1821744"/>
              <a:gd name="connsiteY0" fmla="*/ 64139 h 897938"/>
              <a:gd name="connsiteX1" fmla="*/ 0 w 1821744"/>
              <a:gd name="connsiteY1" fmla="*/ 897938 h 897938"/>
              <a:gd name="connsiteX2" fmla="*/ 1821744 w 1821744"/>
              <a:gd name="connsiteY2" fmla="*/ 897938 h 897938"/>
              <a:gd name="connsiteX3" fmla="*/ 1808915 w 1821744"/>
              <a:gd name="connsiteY3" fmla="*/ 0 h 897938"/>
              <a:gd name="connsiteX4" fmla="*/ 1680623 w 1821744"/>
              <a:gd name="connsiteY4" fmla="*/ 76966 h 897938"/>
              <a:gd name="connsiteX5" fmla="*/ 1654964 w 1821744"/>
              <a:gd name="connsiteY5" fmla="*/ 102622 h 897938"/>
              <a:gd name="connsiteX6" fmla="*/ 1616477 w 1821744"/>
              <a:gd name="connsiteY6" fmla="*/ 128277 h 897938"/>
              <a:gd name="connsiteX7" fmla="*/ 1539502 w 1821744"/>
              <a:gd name="connsiteY7" fmla="*/ 205243 h 897938"/>
              <a:gd name="connsiteX8" fmla="*/ 1513843 w 1821744"/>
              <a:gd name="connsiteY8" fmla="*/ 230898 h 897938"/>
              <a:gd name="connsiteX9" fmla="*/ 1488185 w 1821744"/>
              <a:gd name="connsiteY9" fmla="*/ 256554 h 897938"/>
              <a:gd name="connsiteX10" fmla="*/ 1436868 w 1821744"/>
              <a:gd name="connsiteY10" fmla="*/ 282209 h 897938"/>
              <a:gd name="connsiteX11" fmla="*/ 1398381 w 1821744"/>
              <a:gd name="connsiteY11" fmla="*/ 320692 h 897938"/>
              <a:gd name="connsiteX12" fmla="*/ 1334235 w 1821744"/>
              <a:gd name="connsiteY12" fmla="*/ 333520 h 897938"/>
              <a:gd name="connsiteX13" fmla="*/ 1231601 w 1821744"/>
              <a:gd name="connsiteY13" fmla="*/ 359175 h 897938"/>
              <a:gd name="connsiteX14" fmla="*/ 1128968 w 1821744"/>
              <a:gd name="connsiteY14" fmla="*/ 384831 h 897938"/>
              <a:gd name="connsiteX15" fmla="*/ 1077651 w 1821744"/>
              <a:gd name="connsiteY15" fmla="*/ 397658 h 897938"/>
              <a:gd name="connsiteX16" fmla="*/ 987847 w 1821744"/>
              <a:gd name="connsiteY16" fmla="*/ 410486 h 897938"/>
              <a:gd name="connsiteX17" fmla="*/ 564484 w 1821744"/>
              <a:gd name="connsiteY17" fmla="*/ 384831 h 897938"/>
              <a:gd name="connsiteX18" fmla="*/ 525996 w 1821744"/>
              <a:gd name="connsiteY18" fmla="*/ 372003 h 897938"/>
              <a:gd name="connsiteX19" fmla="*/ 423363 w 1821744"/>
              <a:gd name="connsiteY19" fmla="*/ 333520 h 897938"/>
              <a:gd name="connsiteX20" fmla="*/ 384875 w 1821744"/>
              <a:gd name="connsiteY20" fmla="*/ 320692 h 897938"/>
              <a:gd name="connsiteX21" fmla="*/ 346388 w 1821744"/>
              <a:gd name="connsiteY21" fmla="*/ 295037 h 897938"/>
              <a:gd name="connsiteX22" fmla="*/ 307900 w 1821744"/>
              <a:gd name="connsiteY22" fmla="*/ 282209 h 897938"/>
              <a:gd name="connsiteX23" fmla="*/ 269413 w 1821744"/>
              <a:gd name="connsiteY23" fmla="*/ 256554 h 897938"/>
              <a:gd name="connsiteX24" fmla="*/ 243754 w 1821744"/>
              <a:gd name="connsiteY24" fmla="*/ 230898 h 897938"/>
              <a:gd name="connsiteX25" fmla="*/ 166779 w 1821744"/>
              <a:gd name="connsiteY25" fmla="*/ 205243 h 897938"/>
              <a:gd name="connsiteX26" fmla="*/ 102633 w 1821744"/>
              <a:gd name="connsiteY26" fmla="*/ 141105 h 897938"/>
              <a:gd name="connsiteX27" fmla="*/ 25658 w 1821744"/>
              <a:gd name="connsiteY27" fmla="*/ 115449 h 897938"/>
              <a:gd name="connsiteX28" fmla="*/ 0 w 1821744"/>
              <a:gd name="connsiteY28" fmla="*/ 64139 h 89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21744" h="897938">
                <a:moveTo>
                  <a:pt x="0" y="64139"/>
                </a:moveTo>
                <a:lnTo>
                  <a:pt x="0" y="897938"/>
                </a:lnTo>
                <a:lnTo>
                  <a:pt x="1821744" y="897938"/>
                </a:lnTo>
                <a:lnTo>
                  <a:pt x="1808915" y="0"/>
                </a:lnTo>
                <a:cubicBezTo>
                  <a:pt x="1766151" y="25655"/>
                  <a:pt x="1722118" y="49306"/>
                  <a:pt x="1680623" y="76966"/>
                </a:cubicBezTo>
                <a:cubicBezTo>
                  <a:pt x="1670559" y="83675"/>
                  <a:pt x="1664409" y="95067"/>
                  <a:pt x="1654964" y="102622"/>
                </a:cubicBezTo>
                <a:cubicBezTo>
                  <a:pt x="1642924" y="112253"/>
                  <a:pt x="1628001" y="118035"/>
                  <a:pt x="1616477" y="128277"/>
                </a:cubicBezTo>
                <a:cubicBezTo>
                  <a:pt x="1589356" y="152381"/>
                  <a:pt x="1565160" y="179588"/>
                  <a:pt x="1539502" y="205243"/>
                </a:cubicBezTo>
                <a:lnTo>
                  <a:pt x="1513843" y="230898"/>
                </a:lnTo>
                <a:cubicBezTo>
                  <a:pt x="1505290" y="239450"/>
                  <a:pt x="1499003" y="251146"/>
                  <a:pt x="1488185" y="256554"/>
                </a:cubicBezTo>
                <a:lnTo>
                  <a:pt x="1436868" y="282209"/>
                </a:lnTo>
                <a:cubicBezTo>
                  <a:pt x="1424039" y="295037"/>
                  <a:pt x="1414608" y="312579"/>
                  <a:pt x="1398381" y="320692"/>
                </a:cubicBezTo>
                <a:cubicBezTo>
                  <a:pt x="1378877" y="330443"/>
                  <a:pt x="1355482" y="328617"/>
                  <a:pt x="1334235" y="333520"/>
                </a:cubicBezTo>
                <a:cubicBezTo>
                  <a:pt x="1299874" y="341449"/>
                  <a:pt x="1265812" y="350623"/>
                  <a:pt x="1231601" y="359175"/>
                </a:cubicBezTo>
                <a:lnTo>
                  <a:pt x="1128968" y="384831"/>
                </a:lnTo>
                <a:cubicBezTo>
                  <a:pt x="1111862" y="389107"/>
                  <a:pt x="1095106" y="395165"/>
                  <a:pt x="1077651" y="397658"/>
                </a:cubicBezTo>
                <a:lnTo>
                  <a:pt x="987847" y="410486"/>
                </a:lnTo>
                <a:cubicBezTo>
                  <a:pt x="908242" y="406868"/>
                  <a:pt x="674099" y="400488"/>
                  <a:pt x="564484" y="384831"/>
                </a:cubicBezTo>
                <a:cubicBezTo>
                  <a:pt x="551097" y="382919"/>
                  <a:pt x="538999" y="375718"/>
                  <a:pt x="525996" y="372003"/>
                </a:cubicBezTo>
                <a:cubicBezTo>
                  <a:pt x="407733" y="338217"/>
                  <a:pt x="542941" y="384761"/>
                  <a:pt x="423363" y="333520"/>
                </a:cubicBezTo>
                <a:cubicBezTo>
                  <a:pt x="410933" y="328194"/>
                  <a:pt x="396971" y="326739"/>
                  <a:pt x="384875" y="320692"/>
                </a:cubicBezTo>
                <a:cubicBezTo>
                  <a:pt x="371084" y="313798"/>
                  <a:pt x="360179" y="301931"/>
                  <a:pt x="346388" y="295037"/>
                </a:cubicBezTo>
                <a:cubicBezTo>
                  <a:pt x="334292" y="288990"/>
                  <a:pt x="319996" y="288256"/>
                  <a:pt x="307900" y="282209"/>
                </a:cubicBezTo>
                <a:cubicBezTo>
                  <a:pt x="294109" y="275315"/>
                  <a:pt x="281453" y="266185"/>
                  <a:pt x="269413" y="256554"/>
                </a:cubicBezTo>
                <a:cubicBezTo>
                  <a:pt x="259968" y="248999"/>
                  <a:pt x="254572" y="236307"/>
                  <a:pt x="243754" y="230898"/>
                </a:cubicBezTo>
                <a:cubicBezTo>
                  <a:pt x="219563" y="218804"/>
                  <a:pt x="166779" y="205243"/>
                  <a:pt x="166779" y="205243"/>
                </a:cubicBezTo>
                <a:cubicBezTo>
                  <a:pt x="145397" y="183864"/>
                  <a:pt x="131318" y="150666"/>
                  <a:pt x="102633" y="141105"/>
                </a:cubicBezTo>
                <a:lnTo>
                  <a:pt x="25658" y="115449"/>
                </a:lnTo>
                <a:lnTo>
                  <a:pt x="0" y="64139"/>
                </a:lnTo>
                <a:close/>
              </a:path>
            </a:pathLst>
          </a:custGeom>
          <a:solidFill>
            <a:schemeClr val="tx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Freeform 78"/>
          <p:cNvSpPr/>
          <p:nvPr/>
        </p:nvSpPr>
        <p:spPr>
          <a:xfrm>
            <a:off x="6993936" y="3737616"/>
            <a:ext cx="1962865" cy="2167879"/>
          </a:xfrm>
          <a:custGeom>
            <a:avLst/>
            <a:gdLst>
              <a:gd name="connsiteX0" fmla="*/ 12829 w 1962865"/>
              <a:gd name="connsiteY0" fmla="*/ 2155051 h 2167879"/>
              <a:gd name="connsiteX1" fmla="*/ 12829 w 1962865"/>
              <a:gd name="connsiteY1" fmla="*/ 1321252 h 2167879"/>
              <a:gd name="connsiteX2" fmla="*/ 0 w 1962865"/>
              <a:gd name="connsiteY2" fmla="*/ 1218630 h 2167879"/>
              <a:gd name="connsiteX3" fmla="*/ 25658 w 1962865"/>
              <a:gd name="connsiteY3" fmla="*/ 1039043 h 2167879"/>
              <a:gd name="connsiteX4" fmla="*/ 51317 w 1962865"/>
              <a:gd name="connsiteY4" fmla="*/ 1013387 h 2167879"/>
              <a:gd name="connsiteX5" fmla="*/ 76975 w 1962865"/>
              <a:gd name="connsiteY5" fmla="*/ 936421 h 2167879"/>
              <a:gd name="connsiteX6" fmla="*/ 102633 w 1962865"/>
              <a:gd name="connsiteY6" fmla="*/ 897938 h 2167879"/>
              <a:gd name="connsiteX7" fmla="*/ 128292 w 1962865"/>
              <a:gd name="connsiteY7" fmla="*/ 820972 h 2167879"/>
              <a:gd name="connsiteX8" fmla="*/ 166779 w 1962865"/>
              <a:gd name="connsiteY8" fmla="*/ 744006 h 2167879"/>
              <a:gd name="connsiteX9" fmla="*/ 192438 w 1962865"/>
              <a:gd name="connsiteY9" fmla="*/ 705523 h 2167879"/>
              <a:gd name="connsiteX10" fmla="*/ 205267 w 1962865"/>
              <a:gd name="connsiteY10" fmla="*/ 667040 h 2167879"/>
              <a:gd name="connsiteX11" fmla="*/ 256583 w 1962865"/>
              <a:gd name="connsiteY11" fmla="*/ 590074 h 2167879"/>
              <a:gd name="connsiteX12" fmla="*/ 307900 w 1962865"/>
              <a:gd name="connsiteY12" fmla="*/ 474625 h 2167879"/>
              <a:gd name="connsiteX13" fmla="*/ 333559 w 1962865"/>
              <a:gd name="connsiteY13" fmla="*/ 384831 h 2167879"/>
              <a:gd name="connsiteX14" fmla="*/ 410534 w 1962865"/>
              <a:gd name="connsiteY14" fmla="*/ 282209 h 2167879"/>
              <a:gd name="connsiteX15" fmla="*/ 474680 w 1962865"/>
              <a:gd name="connsiteY15" fmla="*/ 218071 h 2167879"/>
              <a:gd name="connsiteX16" fmla="*/ 538825 w 1962865"/>
              <a:gd name="connsiteY16" fmla="*/ 153933 h 2167879"/>
              <a:gd name="connsiteX17" fmla="*/ 564484 w 1962865"/>
              <a:gd name="connsiteY17" fmla="*/ 115450 h 2167879"/>
              <a:gd name="connsiteX18" fmla="*/ 615801 w 1962865"/>
              <a:gd name="connsiteY18" fmla="*/ 64139 h 2167879"/>
              <a:gd name="connsiteX19" fmla="*/ 641459 w 1962865"/>
              <a:gd name="connsiteY19" fmla="*/ 38483 h 2167879"/>
              <a:gd name="connsiteX20" fmla="*/ 782580 w 1962865"/>
              <a:gd name="connsiteY20" fmla="*/ 0 h 2167879"/>
              <a:gd name="connsiteX21" fmla="*/ 898043 w 1962865"/>
              <a:gd name="connsiteY21" fmla="*/ 12828 h 2167879"/>
              <a:gd name="connsiteX22" fmla="*/ 936530 w 1962865"/>
              <a:gd name="connsiteY22" fmla="*/ 25656 h 2167879"/>
              <a:gd name="connsiteX23" fmla="*/ 962188 w 1962865"/>
              <a:gd name="connsiteY23" fmla="*/ 102622 h 2167879"/>
              <a:gd name="connsiteX24" fmla="*/ 1039164 w 1962865"/>
              <a:gd name="connsiteY24" fmla="*/ 179588 h 2167879"/>
              <a:gd name="connsiteX25" fmla="*/ 1077651 w 1962865"/>
              <a:gd name="connsiteY25" fmla="*/ 218071 h 2167879"/>
              <a:gd name="connsiteX26" fmla="*/ 1128968 w 1962865"/>
              <a:gd name="connsiteY26" fmla="*/ 269382 h 2167879"/>
              <a:gd name="connsiteX27" fmla="*/ 1180285 w 1962865"/>
              <a:gd name="connsiteY27" fmla="*/ 346348 h 2167879"/>
              <a:gd name="connsiteX28" fmla="*/ 1218772 w 1962865"/>
              <a:gd name="connsiteY28" fmla="*/ 372003 h 2167879"/>
              <a:gd name="connsiteX29" fmla="*/ 1282918 w 1962865"/>
              <a:gd name="connsiteY29" fmla="*/ 461797 h 2167879"/>
              <a:gd name="connsiteX30" fmla="*/ 1321406 w 1962865"/>
              <a:gd name="connsiteY30" fmla="*/ 551591 h 2167879"/>
              <a:gd name="connsiteX31" fmla="*/ 1385552 w 1962865"/>
              <a:gd name="connsiteY31" fmla="*/ 615729 h 2167879"/>
              <a:gd name="connsiteX32" fmla="*/ 1411210 w 1962865"/>
              <a:gd name="connsiteY32" fmla="*/ 718351 h 2167879"/>
              <a:gd name="connsiteX33" fmla="*/ 1424039 w 1962865"/>
              <a:gd name="connsiteY33" fmla="*/ 756834 h 2167879"/>
              <a:gd name="connsiteX34" fmla="*/ 1449697 w 1962865"/>
              <a:gd name="connsiteY34" fmla="*/ 795317 h 2167879"/>
              <a:gd name="connsiteX35" fmla="*/ 1462527 w 1962865"/>
              <a:gd name="connsiteY35" fmla="*/ 833800 h 2167879"/>
              <a:gd name="connsiteX36" fmla="*/ 1488185 w 1962865"/>
              <a:gd name="connsiteY36" fmla="*/ 885111 h 2167879"/>
              <a:gd name="connsiteX37" fmla="*/ 1539502 w 1962865"/>
              <a:gd name="connsiteY37" fmla="*/ 949249 h 2167879"/>
              <a:gd name="connsiteX38" fmla="*/ 1590818 w 1962865"/>
              <a:gd name="connsiteY38" fmla="*/ 1026215 h 2167879"/>
              <a:gd name="connsiteX39" fmla="*/ 1603648 w 1962865"/>
              <a:gd name="connsiteY39" fmla="*/ 1077526 h 2167879"/>
              <a:gd name="connsiteX40" fmla="*/ 1642135 w 1962865"/>
              <a:gd name="connsiteY40" fmla="*/ 1103181 h 2167879"/>
              <a:gd name="connsiteX41" fmla="*/ 1667794 w 1962865"/>
              <a:gd name="connsiteY41" fmla="*/ 1128837 h 2167879"/>
              <a:gd name="connsiteX42" fmla="*/ 1770427 w 1962865"/>
              <a:gd name="connsiteY42" fmla="*/ 1218630 h 2167879"/>
              <a:gd name="connsiteX43" fmla="*/ 1770427 w 1962865"/>
              <a:gd name="connsiteY43" fmla="*/ 1218630 h 2167879"/>
              <a:gd name="connsiteX44" fmla="*/ 1796085 w 1962865"/>
              <a:gd name="connsiteY44" fmla="*/ 1244286 h 2167879"/>
              <a:gd name="connsiteX45" fmla="*/ 1911548 w 1962865"/>
              <a:gd name="connsiteY45" fmla="*/ 1282769 h 2167879"/>
              <a:gd name="connsiteX46" fmla="*/ 1950036 w 1962865"/>
              <a:gd name="connsiteY46" fmla="*/ 1334079 h 2167879"/>
              <a:gd name="connsiteX47" fmla="*/ 1962865 w 1962865"/>
              <a:gd name="connsiteY47" fmla="*/ 2167879 h 21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62865" h="2167879">
                <a:moveTo>
                  <a:pt x="12829" y="2155051"/>
                </a:moveTo>
                <a:lnTo>
                  <a:pt x="12829" y="1321252"/>
                </a:lnTo>
                <a:lnTo>
                  <a:pt x="0" y="1218630"/>
                </a:lnTo>
                <a:cubicBezTo>
                  <a:pt x="199" y="1216443"/>
                  <a:pt x="1859" y="1078703"/>
                  <a:pt x="25658" y="1039043"/>
                </a:cubicBezTo>
                <a:cubicBezTo>
                  <a:pt x="31881" y="1028672"/>
                  <a:pt x="42764" y="1021939"/>
                  <a:pt x="51317" y="1013387"/>
                </a:cubicBezTo>
                <a:cubicBezTo>
                  <a:pt x="59870" y="987732"/>
                  <a:pt x="61973" y="958922"/>
                  <a:pt x="76975" y="936421"/>
                </a:cubicBezTo>
                <a:cubicBezTo>
                  <a:pt x="85528" y="923593"/>
                  <a:pt x="96371" y="912026"/>
                  <a:pt x="102633" y="897938"/>
                </a:cubicBezTo>
                <a:cubicBezTo>
                  <a:pt x="113618" y="873226"/>
                  <a:pt x="113290" y="843473"/>
                  <a:pt x="128292" y="820972"/>
                </a:cubicBezTo>
                <a:cubicBezTo>
                  <a:pt x="201832" y="710674"/>
                  <a:pt x="113659" y="850232"/>
                  <a:pt x="166779" y="744006"/>
                </a:cubicBezTo>
                <a:cubicBezTo>
                  <a:pt x="173675" y="730216"/>
                  <a:pt x="183885" y="718351"/>
                  <a:pt x="192438" y="705523"/>
                </a:cubicBezTo>
                <a:cubicBezTo>
                  <a:pt x="196714" y="692695"/>
                  <a:pt x="198700" y="678860"/>
                  <a:pt x="205267" y="667040"/>
                </a:cubicBezTo>
                <a:cubicBezTo>
                  <a:pt x="220243" y="640086"/>
                  <a:pt x="246831" y="619326"/>
                  <a:pt x="256583" y="590074"/>
                </a:cubicBezTo>
                <a:cubicBezTo>
                  <a:pt x="287118" y="498482"/>
                  <a:pt x="267240" y="535609"/>
                  <a:pt x="307900" y="474625"/>
                </a:cubicBezTo>
                <a:cubicBezTo>
                  <a:pt x="310921" y="462541"/>
                  <a:pt x="325191" y="399892"/>
                  <a:pt x="333559" y="384831"/>
                </a:cubicBezTo>
                <a:cubicBezTo>
                  <a:pt x="414940" y="238363"/>
                  <a:pt x="353909" y="352982"/>
                  <a:pt x="410534" y="282209"/>
                </a:cubicBezTo>
                <a:cubicBezTo>
                  <a:pt x="459407" y="221124"/>
                  <a:pt x="408700" y="262051"/>
                  <a:pt x="474680" y="218071"/>
                </a:cubicBezTo>
                <a:cubicBezTo>
                  <a:pt x="543097" y="115456"/>
                  <a:pt x="453302" y="239446"/>
                  <a:pt x="538825" y="153933"/>
                </a:cubicBezTo>
                <a:cubicBezTo>
                  <a:pt x="549728" y="143032"/>
                  <a:pt x="554450" y="127155"/>
                  <a:pt x="564484" y="115450"/>
                </a:cubicBezTo>
                <a:cubicBezTo>
                  <a:pt x="580228" y="97085"/>
                  <a:pt x="598695" y="81243"/>
                  <a:pt x="615801" y="64139"/>
                </a:cubicBezTo>
                <a:cubicBezTo>
                  <a:pt x="624354" y="55587"/>
                  <a:pt x="629985" y="42307"/>
                  <a:pt x="641459" y="38483"/>
                </a:cubicBezTo>
                <a:cubicBezTo>
                  <a:pt x="739121" y="5933"/>
                  <a:pt x="691913" y="18132"/>
                  <a:pt x="782580" y="0"/>
                </a:cubicBezTo>
                <a:cubicBezTo>
                  <a:pt x="821068" y="4276"/>
                  <a:pt x="859845" y="6462"/>
                  <a:pt x="898043" y="12828"/>
                </a:cubicBezTo>
                <a:cubicBezTo>
                  <a:pt x="911382" y="15051"/>
                  <a:pt x="928669" y="14652"/>
                  <a:pt x="936530" y="25656"/>
                </a:cubicBezTo>
                <a:cubicBezTo>
                  <a:pt x="952250" y="47661"/>
                  <a:pt x="943064" y="83501"/>
                  <a:pt x="962188" y="102622"/>
                </a:cubicBezTo>
                <a:lnTo>
                  <a:pt x="1039164" y="179588"/>
                </a:lnTo>
                <a:lnTo>
                  <a:pt x="1077651" y="218071"/>
                </a:lnTo>
                <a:cubicBezTo>
                  <a:pt x="1111860" y="320686"/>
                  <a:pt x="1060547" y="200970"/>
                  <a:pt x="1128968" y="269382"/>
                </a:cubicBezTo>
                <a:cubicBezTo>
                  <a:pt x="1150773" y="291184"/>
                  <a:pt x="1154628" y="329245"/>
                  <a:pt x="1180285" y="346348"/>
                </a:cubicBezTo>
                <a:cubicBezTo>
                  <a:pt x="1193114" y="354900"/>
                  <a:pt x="1206732" y="362372"/>
                  <a:pt x="1218772" y="372003"/>
                </a:cubicBezTo>
                <a:cubicBezTo>
                  <a:pt x="1248823" y="396041"/>
                  <a:pt x="1265500" y="426965"/>
                  <a:pt x="1282918" y="461797"/>
                </a:cubicBezTo>
                <a:cubicBezTo>
                  <a:pt x="1305804" y="507564"/>
                  <a:pt x="1284029" y="503541"/>
                  <a:pt x="1321406" y="551591"/>
                </a:cubicBezTo>
                <a:cubicBezTo>
                  <a:pt x="1339971" y="575457"/>
                  <a:pt x="1385552" y="615729"/>
                  <a:pt x="1385552" y="615729"/>
                </a:cubicBezTo>
                <a:cubicBezTo>
                  <a:pt x="1394105" y="649936"/>
                  <a:pt x="1400059" y="684900"/>
                  <a:pt x="1411210" y="718351"/>
                </a:cubicBezTo>
                <a:cubicBezTo>
                  <a:pt x="1415486" y="731179"/>
                  <a:pt x="1417991" y="744740"/>
                  <a:pt x="1424039" y="756834"/>
                </a:cubicBezTo>
                <a:cubicBezTo>
                  <a:pt x="1430934" y="770623"/>
                  <a:pt x="1442801" y="781528"/>
                  <a:pt x="1449697" y="795317"/>
                </a:cubicBezTo>
                <a:cubicBezTo>
                  <a:pt x="1455745" y="807411"/>
                  <a:pt x="1457200" y="821372"/>
                  <a:pt x="1462527" y="833800"/>
                </a:cubicBezTo>
                <a:cubicBezTo>
                  <a:pt x="1470061" y="851376"/>
                  <a:pt x="1478697" y="868508"/>
                  <a:pt x="1488185" y="885111"/>
                </a:cubicBezTo>
                <a:cubicBezTo>
                  <a:pt x="1538418" y="973010"/>
                  <a:pt x="1488925" y="881821"/>
                  <a:pt x="1539502" y="949249"/>
                </a:cubicBezTo>
                <a:cubicBezTo>
                  <a:pt x="1558004" y="973916"/>
                  <a:pt x="1590818" y="1026215"/>
                  <a:pt x="1590818" y="1026215"/>
                </a:cubicBezTo>
                <a:cubicBezTo>
                  <a:pt x="1595095" y="1043319"/>
                  <a:pt x="1593868" y="1062857"/>
                  <a:pt x="1603648" y="1077526"/>
                </a:cubicBezTo>
                <a:cubicBezTo>
                  <a:pt x="1612201" y="1090354"/>
                  <a:pt x="1630095" y="1093550"/>
                  <a:pt x="1642135" y="1103181"/>
                </a:cubicBezTo>
                <a:cubicBezTo>
                  <a:pt x="1651580" y="1110736"/>
                  <a:pt x="1660238" y="1119393"/>
                  <a:pt x="1667794" y="1128837"/>
                </a:cubicBezTo>
                <a:cubicBezTo>
                  <a:pt x="1728886" y="1205194"/>
                  <a:pt x="1643966" y="1134333"/>
                  <a:pt x="1770427" y="1218630"/>
                </a:cubicBezTo>
                <a:lnTo>
                  <a:pt x="1770427" y="1218630"/>
                </a:lnTo>
                <a:cubicBezTo>
                  <a:pt x="1778980" y="1227182"/>
                  <a:pt x="1785074" y="1239282"/>
                  <a:pt x="1796085" y="1244286"/>
                </a:cubicBezTo>
                <a:cubicBezTo>
                  <a:pt x="1833018" y="1261072"/>
                  <a:pt x="1911548" y="1282769"/>
                  <a:pt x="1911548" y="1282769"/>
                </a:cubicBezTo>
                <a:cubicBezTo>
                  <a:pt x="1940561" y="1326284"/>
                  <a:pt x="1926303" y="1310352"/>
                  <a:pt x="1950036" y="1334079"/>
                </a:cubicBezTo>
                <a:lnTo>
                  <a:pt x="1962865" y="2167879"/>
                </a:lnTo>
              </a:path>
            </a:pathLst>
          </a:custGeom>
          <a:solidFill>
            <a:srgbClr val="FF0000"/>
          </a:solidFill>
          <a:ln>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Rectangle 89"/>
          <p:cNvSpPr/>
          <p:nvPr/>
        </p:nvSpPr>
        <p:spPr>
          <a:xfrm>
            <a:off x="386198" y="5116809"/>
            <a:ext cx="3672400" cy="818769"/>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9" name="Group 88"/>
          <p:cNvGrpSpPr/>
          <p:nvPr/>
        </p:nvGrpSpPr>
        <p:grpSpPr>
          <a:xfrm>
            <a:off x="78421" y="3445186"/>
            <a:ext cx="3980177" cy="2894413"/>
            <a:chOff x="5150586" y="3539706"/>
            <a:chExt cx="3980177" cy="2894413"/>
          </a:xfrm>
        </p:grpSpPr>
        <p:sp>
          <p:nvSpPr>
            <p:cNvPr id="81" name="TextBox 80"/>
            <p:cNvSpPr txBox="1"/>
            <p:nvPr/>
          </p:nvSpPr>
          <p:spPr>
            <a:xfrm>
              <a:off x="6728537" y="6126342"/>
              <a:ext cx="1064639" cy="307777"/>
            </a:xfrm>
            <a:prstGeom prst="rect">
              <a:avLst/>
            </a:prstGeom>
            <a:noFill/>
          </p:spPr>
          <p:txBody>
            <a:bodyPr wrap="none" rtlCol="0">
              <a:spAutoFit/>
            </a:bodyPr>
            <a:lstStyle/>
            <a:p>
              <a:r>
                <a:rPr lang="en-US" sz="1400" dirty="0" smtClean="0"/>
                <a:t>Wavelength</a:t>
              </a:r>
              <a:endParaRPr lang="en-US" sz="1400" dirty="0"/>
            </a:p>
          </p:txBody>
        </p:sp>
        <p:sp>
          <p:nvSpPr>
            <p:cNvPr id="82" name="TextBox 81"/>
            <p:cNvSpPr txBox="1"/>
            <p:nvPr/>
          </p:nvSpPr>
          <p:spPr>
            <a:xfrm rot="16200000">
              <a:off x="4894052" y="4370380"/>
              <a:ext cx="820845" cy="307777"/>
            </a:xfrm>
            <a:prstGeom prst="rect">
              <a:avLst/>
            </a:prstGeom>
            <a:noFill/>
          </p:spPr>
          <p:txBody>
            <a:bodyPr wrap="none" rtlCol="0">
              <a:spAutoFit/>
            </a:bodyPr>
            <a:lstStyle/>
            <a:p>
              <a:r>
                <a:rPr lang="en-US" sz="1400" dirty="0" smtClean="0"/>
                <a:t>Intensity</a:t>
              </a:r>
              <a:endParaRPr lang="en-US" sz="1400" dirty="0"/>
            </a:p>
          </p:txBody>
        </p:sp>
        <p:sp>
          <p:nvSpPr>
            <p:cNvPr id="83" name="TextBox 82"/>
            <p:cNvSpPr txBox="1"/>
            <p:nvPr/>
          </p:nvSpPr>
          <p:spPr>
            <a:xfrm>
              <a:off x="5985536" y="3539706"/>
              <a:ext cx="2321599" cy="338554"/>
            </a:xfrm>
            <a:prstGeom prst="rect">
              <a:avLst/>
            </a:prstGeom>
            <a:noFill/>
          </p:spPr>
          <p:txBody>
            <a:bodyPr wrap="square" rtlCol="0">
              <a:spAutoFit/>
            </a:bodyPr>
            <a:lstStyle/>
            <a:p>
              <a:pPr algn="ctr"/>
              <a:r>
                <a:rPr lang="en-US" sz="1600" dirty="0"/>
                <a:t>p</a:t>
              </a:r>
              <a:r>
                <a:rPr lang="en-US" sz="1600" dirty="0" smtClean="0"/>
                <a:t>hoton wavelength λ</a:t>
              </a:r>
              <a:r>
                <a:rPr lang="en-US" sz="1600" baseline="-25000" dirty="0" smtClean="0"/>
                <a:t>0</a:t>
              </a:r>
              <a:endParaRPr lang="en-US" sz="1600" dirty="0"/>
            </a:p>
          </p:txBody>
        </p:sp>
        <p:grpSp>
          <p:nvGrpSpPr>
            <p:cNvPr id="84" name="Group 83"/>
            <p:cNvGrpSpPr/>
            <p:nvPr/>
          </p:nvGrpSpPr>
          <p:grpSpPr>
            <a:xfrm>
              <a:off x="5446032" y="3838878"/>
              <a:ext cx="3684731" cy="2223444"/>
              <a:chOff x="457200" y="4122619"/>
              <a:chExt cx="2026063" cy="1222569"/>
            </a:xfrm>
          </p:grpSpPr>
          <p:cxnSp>
            <p:nvCxnSpPr>
              <p:cNvPr id="85" name="Straight Arrow Connector 84"/>
              <p:cNvCxnSpPr/>
              <p:nvPr/>
            </p:nvCxnSpPr>
            <p:spPr>
              <a:xfrm flipV="1">
                <a:off x="457200" y="4122619"/>
                <a:ext cx="0" cy="12225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a:off x="457200" y="5345188"/>
                <a:ext cx="202606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87" name="Straight Connector 86"/>
            <p:cNvCxnSpPr/>
            <p:nvPr/>
          </p:nvCxnSpPr>
          <p:spPr>
            <a:xfrm>
              <a:off x="5446032" y="5185673"/>
              <a:ext cx="3684731"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7146336" y="3838878"/>
              <a:ext cx="0" cy="2223444"/>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92" name="Freeform 91"/>
          <p:cNvSpPr/>
          <p:nvPr/>
        </p:nvSpPr>
        <p:spPr>
          <a:xfrm>
            <a:off x="6894041" y="4866761"/>
            <a:ext cx="97190" cy="1029807"/>
          </a:xfrm>
          <a:custGeom>
            <a:avLst/>
            <a:gdLst>
              <a:gd name="connsiteX0" fmla="*/ 84231 w 97190"/>
              <a:gd name="connsiteY0" fmla="*/ 6007 h 1029807"/>
              <a:gd name="connsiteX1" fmla="*/ 97190 w 97190"/>
              <a:gd name="connsiteY1" fmla="*/ 1023327 h 1029807"/>
              <a:gd name="connsiteX2" fmla="*/ 0 w 97190"/>
              <a:gd name="connsiteY2" fmla="*/ 1029807 h 1029807"/>
              <a:gd name="connsiteX3" fmla="*/ 6479 w 97190"/>
              <a:gd name="connsiteY3" fmla="*/ 155042 h 1029807"/>
              <a:gd name="connsiteX4" fmla="*/ 45355 w 97190"/>
              <a:gd name="connsiteY4" fmla="*/ 103204 h 1029807"/>
              <a:gd name="connsiteX5" fmla="*/ 51835 w 97190"/>
              <a:gd name="connsiteY5" fmla="*/ 83764 h 1029807"/>
              <a:gd name="connsiteX6" fmla="*/ 64793 w 97190"/>
              <a:gd name="connsiteY6" fmla="*/ 64325 h 1029807"/>
              <a:gd name="connsiteX7" fmla="*/ 71273 w 97190"/>
              <a:gd name="connsiteY7" fmla="*/ 44886 h 1029807"/>
              <a:gd name="connsiteX8" fmla="*/ 84231 w 97190"/>
              <a:gd name="connsiteY8" fmla="*/ 6007 h 1029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190" h="1029807">
                <a:moveTo>
                  <a:pt x="84231" y="6007"/>
                </a:moveTo>
                <a:lnTo>
                  <a:pt x="97190" y="1023327"/>
                </a:lnTo>
                <a:lnTo>
                  <a:pt x="0" y="1029807"/>
                </a:lnTo>
                <a:cubicBezTo>
                  <a:pt x="2160" y="738219"/>
                  <a:pt x="4319" y="446630"/>
                  <a:pt x="6479" y="155042"/>
                </a:cubicBezTo>
                <a:cubicBezTo>
                  <a:pt x="19438" y="137763"/>
                  <a:pt x="33760" y="121426"/>
                  <a:pt x="45355" y="103204"/>
                </a:cubicBezTo>
                <a:cubicBezTo>
                  <a:pt x="49022" y="97441"/>
                  <a:pt x="48780" y="89873"/>
                  <a:pt x="51835" y="83764"/>
                </a:cubicBezTo>
                <a:cubicBezTo>
                  <a:pt x="55317" y="76799"/>
                  <a:pt x="61311" y="71290"/>
                  <a:pt x="64793" y="64325"/>
                </a:cubicBezTo>
                <a:cubicBezTo>
                  <a:pt x="67847" y="58216"/>
                  <a:pt x="69737" y="51541"/>
                  <a:pt x="71273" y="44886"/>
                </a:cubicBezTo>
                <a:cubicBezTo>
                  <a:pt x="85078" y="-14940"/>
                  <a:pt x="84231" y="309"/>
                  <a:pt x="84231" y="6007"/>
                </a:cubicBezTo>
                <a:close/>
              </a:path>
            </a:pathLst>
          </a:cu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4" name="Group 93"/>
          <p:cNvGrpSpPr/>
          <p:nvPr/>
        </p:nvGrpSpPr>
        <p:grpSpPr>
          <a:xfrm>
            <a:off x="4998186" y="3387306"/>
            <a:ext cx="3980177" cy="2894413"/>
            <a:chOff x="4998186" y="3387306"/>
            <a:chExt cx="3980177" cy="2894413"/>
          </a:xfrm>
        </p:grpSpPr>
        <p:sp>
          <p:nvSpPr>
            <p:cNvPr id="71" name="TextBox 70"/>
            <p:cNvSpPr txBox="1"/>
            <p:nvPr/>
          </p:nvSpPr>
          <p:spPr>
            <a:xfrm>
              <a:off x="6576137" y="5973942"/>
              <a:ext cx="1064639" cy="307777"/>
            </a:xfrm>
            <a:prstGeom prst="rect">
              <a:avLst/>
            </a:prstGeom>
            <a:noFill/>
          </p:spPr>
          <p:txBody>
            <a:bodyPr wrap="none" rtlCol="0">
              <a:spAutoFit/>
            </a:bodyPr>
            <a:lstStyle/>
            <a:p>
              <a:r>
                <a:rPr lang="en-US" sz="1400" dirty="0" smtClean="0"/>
                <a:t>Wavelength</a:t>
              </a:r>
              <a:endParaRPr lang="en-US" sz="1400" dirty="0"/>
            </a:p>
          </p:txBody>
        </p:sp>
        <p:sp>
          <p:nvSpPr>
            <p:cNvPr id="72" name="TextBox 71"/>
            <p:cNvSpPr txBox="1"/>
            <p:nvPr/>
          </p:nvSpPr>
          <p:spPr>
            <a:xfrm rot="16200000">
              <a:off x="4741652" y="4217980"/>
              <a:ext cx="820845" cy="307777"/>
            </a:xfrm>
            <a:prstGeom prst="rect">
              <a:avLst/>
            </a:prstGeom>
            <a:noFill/>
          </p:spPr>
          <p:txBody>
            <a:bodyPr wrap="none" rtlCol="0">
              <a:spAutoFit/>
            </a:bodyPr>
            <a:lstStyle/>
            <a:p>
              <a:r>
                <a:rPr lang="en-US" sz="1400" dirty="0" smtClean="0"/>
                <a:t>Intensity</a:t>
              </a:r>
              <a:endParaRPr lang="en-US" sz="1400" dirty="0"/>
            </a:p>
          </p:txBody>
        </p:sp>
        <p:sp>
          <p:nvSpPr>
            <p:cNvPr id="76" name="TextBox 75"/>
            <p:cNvSpPr txBox="1"/>
            <p:nvPr/>
          </p:nvSpPr>
          <p:spPr>
            <a:xfrm>
              <a:off x="5833136" y="3387306"/>
              <a:ext cx="2321599" cy="338554"/>
            </a:xfrm>
            <a:prstGeom prst="rect">
              <a:avLst/>
            </a:prstGeom>
            <a:noFill/>
          </p:spPr>
          <p:txBody>
            <a:bodyPr wrap="square" rtlCol="0">
              <a:spAutoFit/>
            </a:bodyPr>
            <a:lstStyle/>
            <a:p>
              <a:pPr algn="ctr"/>
              <a:r>
                <a:rPr lang="en-US" sz="1600" dirty="0" smtClean="0"/>
                <a:t>λ</a:t>
              </a:r>
              <a:r>
                <a:rPr lang="en-US" sz="1600" baseline="-25000" dirty="0" smtClean="0"/>
                <a:t>0</a:t>
              </a:r>
              <a:endParaRPr lang="en-US" sz="1600" dirty="0"/>
            </a:p>
          </p:txBody>
        </p:sp>
        <p:cxnSp>
          <p:nvCxnSpPr>
            <p:cNvPr id="75" name="Straight Connector 74"/>
            <p:cNvCxnSpPr/>
            <p:nvPr/>
          </p:nvCxnSpPr>
          <p:spPr>
            <a:xfrm flipV="1">
              <a:off x="6993936" y="3686478"/>
              <a:ext cx="0" cy="2223444"/>
            </a:xfrm>
            <a:prstGeom prst="line">
              <a:avLst/>
            </a:prstGeom>
            <a:ln>
              <a:solidFill>
                <a:schemeClr val="bg1">
                  <a:lumMod val="65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5293632" y="3686478"/>
              <a:ext cx="3684731" cy="2223444"/>
              <a:chOff x="457200" y="4122619"/>
              <a:chExt cx="2026063" cy="1222569"/>
            </a:xfrm>
          </p:grpSpPr>
          <p:cxnSp>
            <p:nvCxnSpPr>
              <p:cNvPr id="63" name="Straight Arrow Connector 62"/>
              <p:cNvCxnSpPr/>
              <p:nvPr/>
            </p:nvCxnSpPr>
            <p:spPr>
              <a:xfrm flipV="1">
                <a:off x="457200" y="4122619"/>
                <a:ext cx="0" cy="1222569"/>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457200" y="5345188"/>
                <a:ext cx="202606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cxnSp>
          <p:nvCxnSpPr>
            <p:cNvPr id="70" name="Straight Connector 69"/>
            <p:cNvCxnSpPr/>
            <p:nvPr/>
          </p:nvCxnSpPr>
          <p:spPr>
            <a:xfrm>
              <a:off x="5293632" y="5033273"/>
              <a:ext cx="3684731"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93" name="TextBox 92"/>
          <p:cNvSpPr txBox="1"/>
          <p:nvPr/>
        </p:nvSpPr>
        <p:spPr>
          <a:xfrm>
            <a:off x="5307903" y="3992805"/>
            <a:ext cx="1607419" cy="369332"/>
          </a:xfrm>
          <a:prstGeom prst="rect">
            <a:avLst/>
          </a:prstGeom>
          <a:noFill/>
        </p:spPr>
        <p:txBody>
          <a:bodyPr wrap="none" rtlCol="0">
            <a:spAutoFit/>
          </a:bodyPr>
          <a:lstStyle/>
          <a:p>
            <a:r>
              <a:rPr lang="en-US" dirty="0" smtClean="0"/>
              <a:t>P </a:t>
            </a:r>
            <a:r>
              <a:rPr lang="en-US" dirty="0" err="1" smtClean="0"/>
              <a:t>Cygni</a:t>
            </a:r>
            <a:r>
              <a:rPr lang="en-US" dirty="0" smtClean="0"/>
              <a:t> profile!</a:t>
            </a:r>
            <a:endParaRPr lang="en-US" dirty="0"/>
          </a:p>
        </p:txBody>
      </p:sp>
      <p:sp>
        <p:nvSpPr>
          <p:cNvPr id="97" name="Title 1"/>
          <p:cNvSpPr>
            <a:spLocks noGrp="1"/>
          </p:cNvSpPr>
          <p:nvPr>
            <p:ph type="title"/>
          </p:nvPr>
        </p:nvSpPr>
        <p:spPr/>
        <p:txBody>
          <a:bodyPr/>
          <a:lstStyle/>
          <a:p>
            <a:r>
              <a:rPr lang="en-US" dirty="0" smtClean="0">
                <a:solidFill>
                  <a:srgbClr val="3366FF"/>
                </a:solidFill>
              </a:rPr>
              <a:t>Line-driven</a:t>
            </a:r>
            <a:r>
              <a:rPr lang="en-US" dirty="0" smtClean="0"/>
              <a:t> Winds</a:t>
            </a:r>
            <a:endParaRPr lang="en-US" dirty="0"/>
          </a:p>
        </p:txBody>
      </p:sp>
      <p:sp>
        <p:nvSpPr>
          <p:cNvPr id="98" name="Oval 97"/>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9" grpId="0" animBg="1"/>
      <p:bldP spid="18" grpId="0" animBg="1"/>
      <p:bldP spid="22" grpId="0"/>
      <p:bldP spid="23" grpId="0"/>
      <p:bldP spid="27" grpId="0" animBg="1"/>
      <p:bldP spid="31" grpId="0" animBg="1"/>
      <p:bldP spid="32" grpId="0"/>
      <p:bldP spid="33" grpId="0" animBg="1"/>
      <p:bldP spid="34" grpId="0" animBg="1"/>
      <p:bldP spid="39" grpId="0"/>
      <p:bldP spid="41" grpId="0"/>
      <p:bldP spid="49" grpId="0"/>
      <p:bldP spid="50" grpId="0" animBg="1"/>
      <p:bldP spid="51" grpId="0" animBg="1"/>
      <p:bldP spid="54" grpId="0"/>
      <p:bldP spid="57" grpId="0"/>
      <p:bldP spid="59" grpId="0"/>
      <p:bldP spid="60" grpId="0"/>
      <p:bldP spid="61" grpId="0"/>
      <p:bldP spid="73" grpId="0"/>
      <p:bldP spid="77" grpId="0" animBg="1"/>
      <p:bldP spid="79" grpId="0" animBg="1"/>
      <p:bldP spid="90" grpId="0" animBg="1"/>
      <p:bldP spid="92" grpId="0" animBg="1"/>
      <p:bldP spid="9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3318" y="1417638"/>
            <a:ext cx="4010211" cy="4744214"/>
          </a:xfrm>
        </p:spPr>
        <p:txBody>
          <a:bodyPr>
            <a:normAutofit/>
          </a:bodyPr>
          <a:lstStyle/>
          <a:p>
            <a:r>
              <a:rPr lang="en-US" sz="2600" dirty="0" smtClean="0"/>
              <a:t>Radiation pressure drives winds to 1-4,000 km/sec (~1% light speed)</a:t>
            </a:r>
          </a:p>
          <a:p>
            <a:r>
              <a:rPr lang="en-US" sz="2600" dirty="0" smtClean="0"/>
              <a:t>Metal enrichment of stellar atmosphere increases wind efficiency (more Fe, better wind)</a:t>
            </a:r>
          </a:p>
          <a:p>
            <a:r>
              <a:rPr lang="en-US" sz="2600" dirty="0" smtClean="0"/>
              <a:t>In half the lifetime of 25 </a:t>
            </a:r>
            <a:r>
              <a:rPr lang="en-US" sz="2600" dirty="0"/>
              <a:t>M</a:t>
            </a:r>
            <a:r>
              <a:rPr lang="en-US" sz="2600" baseline="-25000" dirty="0" smtClean="0"/>
              <a:t>⊙ </a:t>
            </a:r>
            <a:r>
              <a:rPr lang="en-US" sz="2600" dirty="0" smtClean="0"/>
              <a:t>star with 10</a:t>
            </a:r>
            <a:r>
              <a:rPr lang="en-US" sz="2600" baseline="30000" dirty="0" smtClean="0"/>
              <a:t>3</a:t>
            </a:r>
            <a:r>
              <a:rPr lang="en-US" sz="2600" dirty="0" smtClean="0"/>
              <a:t> km/sec wind, gas from fills space 5 x 10</a:t>
            </a:r>
            <a:r>
              <a:rPr lang="en-US" sz="2600" baseline="30000" dirty="0" smtClean="0"/>
              <a:t>3 </a:t>
            </a:r>
            <a:r>
              <a:rPr lang="en-US" sz="2600" dirty="0" err="1" smtClean="0"/>
              <a:t>ly</a:t>
            </a:r>
            <a:r>
              <a:rPr lang="en-US" sz="2600" dirty="0" smtClean="0"/>
              <a:t> in radius</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43</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28" name="Group 27"/>
          <p:cNvGrpSpPr/>
          <p:nvPr/>
        </p:nvGrpSpPr>
        <p:grpSpPr>
          <a:xfrm>
            <a:off x="4451723" y="1212296"/>
            <a:ext cx="4483100" cy="3111500"/>
            <a:chOff x="4451723" y="1212296"/>
            <a:chExt cx="4483100" cy="3111500"/>
          </a:xfrm>
        </p:grpSpPr>
        <p:pic>
          <p:nvPicPr>
            <p:cNvPr id="24" name="Picture 23"/>
            <p:cNvPicPr>
              <a:picLocks noChangeAspect="1"/>
            </p:cNvPicPr>
            <p:nvPr/>
          </p:nvPicPr>
          <p:blipFill>
            <a:blip r:embed="rId4"/>
            <a:stretch>
              <a:fillRect/>
            </a:stretch>
          </p:blipFill>
          <p:spPr>
            <a:xfrm>
              <a:off x="4451723" y="1212296"/>
              <a:ext cx="4483100" cy="3111500"/>
            </a:xfrm>
            <a:prstGeom prst="rect">
              <a:avLst/>
            </a:prstGeom>
            <a:solidFill>
              <a:schemeClr val="bg1"/>
            </a:solidFill>
            <a:ln>
              <a:solidFill>
                <a:schemeClr val="tx1"/>
              </a:solidFill>
            </a:ln>
          </p:spPr>
        </p:pic>
        <p:sp>
          <p:nvSpPr>
            <p:cNvPr id="25" name="TextBox 24"/>
            <p:cNvSpPr txBox="1"/>
            <p:nvPr/>
          </p:nvSpPr>
          <p:spPr>
            <a:xfrm>
              <a:off x="5453529" y="1763059"/>
              <a:ext cx="1730975" cy="307777"/>
            </a:xfrm>
            <a:prstGeom prst="rect">
              <a:avLst/>
            </a:prstGeom>
            <a:noFill/>
          </p:spPr>
          <p:txBody>
            <a:bodyPr wrap="none" rtlCol="0">
              <a:spAutoFit/>
            </a:bodyPr>
            <a:lstStyle/>
            <a:p>
              <a:r>
                <a:rPr lang="en-US" sz="1400" dirty="0" err="1" smtClean="0"/>
                <a:t>Kudritzki</a:t>
              </a:r>
              <a:r>
                <a:rPr lang="en-US" sz="1400" dirty="0" smtClean="0"/>
                <a:t> &amp; </a:t>
              </a:r>
              <a:r>
                <a:rPr lang="en-US" sz="1400" dirty="0" err="1" smtClean="0"/>
                <a:t>Puls</a:t>
              </a:r>
              <a:r>
                <a:rPr lang="en-US" sz="1400" dirty="0" smtClean="0"/>
                <a:t> 2000</a:t>
              </a:r>
              <a:endParaRPr lang="en-US" sz="1400" dirty="0"/>
            </a:p>
          </p:txBody>
        </p:sp>
        <p:cxnSp>
          <p:nvCxnSpPr>
            <p:cNvPr id="27" name="Straight Connector 26"/>
            <p:cNvCxnSpPr/>
            <p:nvPr/>
          </p:nvCxnSpPr>
          <p:spPr>
            <a:xfrm flipV="1">
              <a:off x="5871882" y="1538941"/>
              <a:ext cx="2644589" cy="214641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31" name="Group 30"/>
          <p:cNvGrpSpPr/>
          <p:nvPr/>
        </p:nvGrpSpPr>
        <p:grpSpPr>
          <a:xfrm>
            <a:off x="6019800" y="3685352"/>
            <a:ext cx="2870200" cy="2784277"/>
            <a:chOff x="6019800" y="3685352"/>
            <a:chExt cx="2870200" cy="2784277"/>
          </a:xfrm>
        </p:grpSpPr>
        <p:grpSp>
          <p:nvGrpSpPr>
            <p:cNvPr id="29" name="Group 28"/>
            <p:cNvGrpSpPr/>
            <p:nvPr/>
          </p:nvGrpSpPr>
          <p:grpSpPr>
            <a:xfrm>
              <a:off x="6019800" y="3685352"/>
              <a:ext cx="2870200" cy="2784277"/>
              <a:chOff x="6019800" y="3685352"/>
              <a:chExt cx="2870200" cy="2784277"/>
            </a:xfrm>
          </p:grpSpPr>
          <p:pic>
            <p:nvPicPr>
              <p:cNvPr id="14" name="Picture 13"/>
              <p:cNvPicPr>
                <a:picLocks noChangeAspect="1"/>
              </p:cNvPicPr>
              <p:nvPr/>
            </p:nvPicPr>
            <p:blipFill>
              <a:blip r:embed="rId5"/>
              <a:stretch>
                <a:fillRect/>
              </a:stretch>
            </p:blipFill>
            <p:spPr>
              <a:xfrm>
                <a:off x="6019800" y="3685352"/>
                <a:ext cx="2870200" cy="2476500"/>
              </a:xfrm>
              <a:prstGeom prst="rect">
                <a:avLst/>
              </a:prstGeom>
            </p:spPr>
          </p:pic>
          <p:sp>
            <p:nvSpPr>
              <p:cNvPr id="20" name="TextBox 19"/>
              <p:cNvSpPr txBox="1"/>
              <p:nvPr/>
            </p:nvSpPr>
            <p:spPr>
              <a:xfrm>
                <a:off x="7013681" y="6161852"/>
                <a:ext cx="1839491" cy="307777"/>
              </a:xfrm>
              <a:prstGeom prst="rect">
                <a:avLst/>
              </a:prstGeom>
              <a:noFill/>
            </p:spPr>
            <p:txBody>
              <a:bodyPr wrap="none" rtlCol="0">
                <a:spAutoFit/>
              </a:bodyPr>
              <a:lstStyle/>
              <a:p>
                <a:r>
                  <a:rPr lang="en-US" sz="1400" i="1" dirty="0" smtClean="0"/>
                  <a:t>WR 124; </a:t>
                </a:r>
                <a:r>
                  <a:rPr lang="en-US" sz="1400" i="1" dirty="0" err="1" smtClean="0"/>
                  <a:t>Mujires</a:t>
                </a:r>
                <a:r>
                  <a:rPr lang="en-US" sz="1400" i="1" dirty="0" smtClean="0"/>
                  <a:t> 2010 </a:t>
                </a:r>
                <a:endParaRPr lang="en-US" sz="1400" i="1" dirty="0"/>
              </a:p>
            </p:txBody>
          </p:sp>
        </p:grpSp>
        <p:sp>
          <p:nvSpPr>
            <p:cNvPr id="30" name="Oval 29"/>
            <p:cNvSpPr/>
            <p:nvPr/>
          </p:nvSpPr>
          <p:spPr>
            <a:xfrm>
              <a:off x="7184504" y="4586941"/>
              <a:ext cx="448235" cy="448235"/>
            </a:xfrm>
            <a:prstGeom prst="ellipse">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2" name="Title 1"/>
          <p:cNvSpPr>
            <a:spLocks noGrp="1"/>
          </p:cNvSpPr>
          <p:nvPr>
            <p:ph type="title"/>
          </p:nvPr>
        </p:nvSpPr>
        <p:spPr/>
        <p:txBody>
          <a:bodyPr/>
          <a:lstStyle/>
          <a:p>
            <a:r>
              <a:rPr lang="en-US" dirty="0" smtClean="0">
                <a:solidFill>
                  <a:srgbClr val="3366FF"/>
                </a:solidFill>
              </a:rPr>
              <a:t>Line-driven</a:t>
            </a:r>
            <a:r>
              <a:rPr lang="en-US" dirty="0" smtClean="0"/>
              <a:t> Winds</a:t>
            </a:r>
            <a:endParaRPr lang="en-US" dirty="0"/>
          </a:p>
        </p:txBody>
      </p:sp>
      <p:sp>
        <p:nvSpPr>
          <p:cNvPr id="33" name="Oval 32"/>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2609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4" y="1600200"/>
            <a:ext cx="3960091" cy="4756150"/>
          </a:xfrm>
        </p:spPr>
        <p:txBody>
          <a:bodyPr>
            <a:normAutofit/>
          </a:bodyPr>
          <a:lstStyle/>
          <a:p>
            <a:r>
              <a:rPr lang="en-US" dirty="0" smtClean="0"/>
              <a:t>Winds of </a:t>
            </a:r>
            <a:r>
              <a:rPr lang="en-US" dirty="0" smtClean="0">
                <a:solidFill>
                  <a:srgbClr val="3366FF"/>
                </a:solidFill>
              </a:rPr>
              <a:t>hot</a:t>
            </a:r>
            <a:r>
              <a:rPr lang="en-US" dirty="0"/>
              <a:t> </a:t>
            </a:r>
            <a:r>
              <a:rPr lang="en-US" dirty="0" smtClean="0"/>
              <a:t>stars rapidly carry away outermost layers of stars</a:t>
            </a:r>
          </a:p>
          <a:p>
            <a:r>
              <a:rPr lang="en-US" dirty="0" smtClean="0"/>
              <a:t>Change surface abundance as mass diminishes</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 name="Title 1"/>
          <p:cNvSpPr>
            <a:spLocks noGrp="1"/>
          </p:cNvSpPr>
          <p:nvPr>
            <p:ph type="title"/>
          </p:nvPr>
        </p:nvSpPr>
        <p:spPr/>
        <p:txBody>
          <a:bodyPr>
            <a:normAutofit fontScale="90000"/>
          </a:bodyPr>
          <a:lstStyle/>
          <a:p>
            <a:r>
              <a:rPr lang="en-US" dirty="0" smtClean="0">
                <a:solidFill>
                  <a:srgbClr val="3366FF"/>
                </a:solidFill>
              </a:rPr>
              <a:t>Line-driven </a:t>
            </a:r>
            <a:r>
              <a:rPr lang="en-US" dirty="0" smtClean="0"/>
              <a:t>Winds:</a:t>
            </a:r>
            <a:br>
              <a:rPr lang="en-US" dirty="0" smtClean="0"/>
            </a:br>
            <a:r>
              <a:rPr lang="en-US" dirty="0" smtClean="0"/>
              <a:t>Surface Chemistry</a:t>
            </a:r>
            <a:endParaRPr lang="en-US" dirty="0"/>
          </a:p>
        </p:txBody>
      </p:sp>
      <p:sp>
        <p:nvSpPr>
          <p:cNvPr id="10" name="Oval 9"/>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4896639" y="1565058"/>
            <a:ext cx="4021070" cy="4528851"/>
          </a:xfrm>
          <a:prstGeom prst="rect">
            <a:avLst/>
          </a:prstGeom>
          <a:solidFill>
            <a:srgbClr val="FFFFFF"/>
          </a:solidFill>
          <a:ln>
            <a:solidFill>
              <a:srgbClr val="000000"/>
            </a:solidFill>
          </a:ln>
        </p:spPr>
      </p:pic>
      <p:sp>
        <p:nvSpPr>
          <p:cNvPr id="7" name="TextBox 6"/>
          <p:cNvSpPr txBox="1"/>
          <p:nvPr/>
        </p:nvSpPr>
        <p:spPr>
          <a:xfrm>
            <a:off x="6020623" y="6240811"/>
            <a:ext cx="1838176" cy="307777"/>
          </a:xfrm>
          <a:prstGeom prst="rect">
            <a:avLst/>
          </a:prstGeom>
          <a:noFill/>
        </p:spPr>
        <p:txBody>
          <a:bodyPr wrap="none" rtlCol="0">
            <a:spAutoFit/>
          </a:bodyPr>
          <a:lstStyle/>
          <a:p>
            <a:r>
              <a:rPr lang="en-US" sz="1400" i="1" dirty="0" err="1" smtClean="0"/>
              <a:t>Chiosi</a:t>
            </a:r>
            <a:r>
              <a:rPr lang="en-US" sz="1400" i="1" dirty="0" smtClean="0"/>
              <a:t> &amp; </a:t>
            </a:r>
            <a:r>
              <a:rPr lang="en-US" sz="1400" i="1" dirty="0" err="1" smtClean="0"/>
              <a:t>Maeder</a:t>
            </a:r>
            <a:r>
              <a:rPr lang="en-US" sz="1400" i="1" dirty="0" smtClean="0"/>
              <a:t> 1986</a:t>
            </a:r>
            <a:endParaRPr lang="en-US" sz="1400" i="1" dirty="0"/>
          </a:p>
        </p:txBody>
      </p:sp>
      <p:sp>
        <p:nvSpPr>
          <p:cNvPr id="9" name="TextBox 8"/>
          <p:cNvSpPr txBox="1"/>
          <p:nvPr/>
        </p:nvSpPr>
        <p:spPr>
          <a:xfrm rot="16200000">
            <a:off x="3734504" y="3507147"/>
            <a:ext cx="2001119" cy="369332"/>
          </a:xfrm>
          <a:prstGeom prst="rect">
            <a:avLst/>
          </a:prstGeom>
          <a:solidFill>
            <a:srgbClr val="FFFFFF"/>
          </a:solidFill>
        </p:spPr>
        <p:txBody>
          <a:bodyPr wrap="none" rtlCol="0">
            <a:spAutoFit/>
          </a:bodyPr>
          <a:lstStyle/>
          <a:p>
            <a:r>
              <a:rPr lang="en-US" dirty="0" smtClean="0"/>
              <a:t>Surface Abundance</a:t>
            </a:r>
            <a:endParaRPr lang="en-US" dirty="0"/>
          </a:p>
        </p:txBody>
      </p:sp>
      <p:sp>
        <p:nvSpPr>
          <p:cNvPr id="11" name="TextBox 10"/>
          <p:cNvSpPr txBox="1"/>
          <p:nvPr/>
        </p:nvSpPr>
        <p:spPr>
          <a:xfrm>
            <a:off x="6019800" y="5880502"/>
            <a:ext cx="1723549" cy="369332"/>
          </a:xfrm>
          <a:prstGeom prst="rect">
            <a:avLst/>
          </a:prstGeom>
          <a:solidFill>
            <a:srgbClr val="FFFFFF"/>
          </a:solidFill>
        </p:spPr>
        <p:txBody>
          <a:bodyPr wrap="none" rtlCol="0">
            <a:spAutoFit/>
          </a:bodyPr>
          <a:lstStyle/>
          <a:p>
            <a:r>
              <a:rPr lang="en-US" dirty="0" smtClean="0"/>
              <a:t>Remaining Mass</a:t>
            </a:r>
            <a:endParaRPr lang="en-US" dirty="0"/>
          </a:p>
        </p:txBody>
      </p:sp>
      <p:sp>
        <p:nvSpPr>
          <p:cNvPr id="12" name="Freeform 11"/>
          <p:cNvSpPr/>
          <p:nvPr/>
        </p:nvSpPr>
        <p:spPr>
          <a:xfrm>
            <a:off x="5137727" y="2087056"/>
            <a:ext cx="2886364" cy="3590637"/>
          </a:xfrm>
          <a:custGeom>
            <a:avLst/>
            <a:gdLst>
              <a:gd name="connsiteX0" fmla="*/ 0 w 2886364"/>
              <a:gd name="connsiteY0" fmla="*/ 11546 h 3590637"/>
              <a:gd name="connsiteX1" fmla="*/ 0 w 2886364"/>
              <a:gd name="connsiteY1" fmla="*/ 11546 h 3590637"/>
              <a:gd name="connsiteX2" fmla="*/ 184728 w 2886364"/>
              <a:gd name="connsiteY2" fmla="*/ 23091 h 3590637"/>
              <a:gd name="connsiteX3" fmla="*/ 230909 w 2886364"/>
              <a:gd name="connsiteY3" fmla="*/ 34637 h 3590637"/>
              <a:gd name="connsiteX4" fmla="*/ 704273 w 2886364"/>
              <a:gd name="connsiteY4" fmla="*/ 23091 h 3590637"/>
              <a:gd name="connsiteX5" fmla="*/ 796637 w 2886364"/>
              <a:gd name="connsiteY5" fmla="*/ 0 h 3590637"/>
              <a:gd name="connsiteX6" fmla="*/ 946728 w 2886364"/>
              <a:gd name="connsiteY6" fmla="*/ 11546 h 3590637"/>
              <a:gd name="connsiteX7" fmla="*/ 1073728 w 2886364"/>
              <a:gd name="connsiteY7" fmla="*/ 34637 h 3590637"/>
              <a:gd name="connsiteX8" fmla="*/ 1408546 w 2886364"/>
              <a:gd name="connsiteY8" fmla="*/ 57728 h 3590637"/>
              <a:gd name="connsiteX9" fmla="*/ 1477818 w 2886364"/>
              <a:gd name="connsiteY9" fmla="*/ 80819 h 3590637"/>
              <a:gd name="connsiteX10" fmla="*/ 1512455 w 2886364"/>
              <a:gd name="connsiteY10" fmla="*/ 92364 h 3590637"/>
              <a:gd name="connsiteX11" fmla="*/ 1524000 w 2886364"/>
              <a:gd name="connsiteY11" fmla="*/ 127000 h 3590637"/>
              <a:gd name="connsiteX12" fmla="*/ 1593273 w 2886364"/>
              <a:gd name="connsiteY12" fmla="*/ 150091 h 3590637"/>
              <a:gd name="connsiteX13" fmla="*/ 1604818 w 2886364"/>
              <a:gd name="connsiteY13" fmla="*/ 161637 h 3590637"/>
              <a:gd name="connsiteX14" fmla="*/ 1616364 w 2886364"/>
              <a:gd name="connsiteY14" fmla="*/ 242455 h 3590637"/>
              <a:gd name="connsiteX15" fmla="*/ 1731818 w 2886364"/>
              <a:gd name="connsiteY15" fmla="*/ 265546 h 3590637"/>
              <a:gd name="connsiteX16" fmla="*/ 1997364 w 2886364"/>
              <a:gd name="connsiteY16" fmla="*/ 288637 h 3590637"/>
              <a:gd name="connsiteX17" fmla="*/ 2066637 w 2886364"/>
              <a:gd name="connsiteY17" fmla="*/ 300182 h 3590637"/>
              <a:gd name="connsiteX18" fmla="*/ 2159000 w 2886364"/>
              <a:gd name="connsiteY18" fmla="*/ 323273 h 3590637"/>
              <a:gd name="connsiteX19" fmla="*/ 2228273 w 2886364"/>
              <a:gd name="connsiteY19" fmla="*/ 334819 h 3590637"/>
              <a:gd name="connsiteX20" fmla="*/ 2274455 w 2886364"/>
              <a:gd name="connsiteY20" fmla="*/ 346364 h 3590637"/>
              <a:gd name="connsiteX21" fmla="*/ 2332182 w 2886364"/>
              <a:gd name="connsiteY21" fmla="*/ 357909 h 3590637"/>
              <a:gd name="connsiteX22" fmla="*/ 2459182 w 2886364"/>
              <a:gd name="connsiteY22" fmla="*/ 346364 h 3590637"/>
              <a:gd name="connsiteX23" fmla="*/ 2493818 w 2886364"/>
              <a:gd name="connsiteY23" fmla="*/ 334819 h 3590637"/>
              <a:gd name="connsiteX24" fmla="*/ 2805546 w 2886364"/>
              <a:gd name="connsiteY24" fmla="*/ 346364 h 3590637"/>
              <a:gd name="connsiteX25" fmla="*/ 2851728 w 2886364"/>
              <a:gd name="connsiteY25" fmla="*/ 381000 h 3590637"/>
              <a:gd name="connsiteX26" fmla="*/ 2886364 w 2886364"/>
              <a:gd name="connsiteY26" fmla="*/ 3590637 h 3590637"/>
              <a:gd name="connsiteX27" fmla="*/ 2886364 w 2886364"/>
              <a:gd name="connsiteY27" fmla="*/ 3590637 h 3590637"/>
              <a:gd name="connsiteX28" fmla="*/ 2874818 w 2886364"/>
              <a:gd name="connsiteY28" fmla="*/ 3556000 h 359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886364" h="3590637">
                <a:moveTo>
                  <a:pt x="0" y="11546"/>
                </a:moveTo>
                <a:lnTo>
                  <a:pt x="0" y="11546"/>
                </a:lnTo>
                <a:cubicBezTo>
                  <a:pt x="61576" y="15394"/>
                  <a:pt x="123338" y="16952"/>
                  <a:pt x="184728" y="23091"/>
                </a:cubicBezTo>
                <a:cubicBezTo>
                  <a:pt x="200517" y="24670"/>
                  <a:pt x="215042" y="34637"/>
                  <a:pt x="230909" y="34637"/>
                </a:cubicBezTo>
                <a:cubicBezTo>
                  <a:pt x="388744" y="34637"/>
                  <a:pt x="546485" y="26940"/>
                  <a:pt x="704273" y="23091"/>
                </a:cubicBezTo>
                <a:cubicBezTo>
                  <a:pt x="731604" y="13981"/>
                  <a:pt x="768775" y="0"/>
                  <a:pt x="796637" y="0"/>
                </a:cubicBezTo>
                <a:cubicBezTo>
                  <a:pt x="846815" y="0"/>
                  <a:pt x="896698" y="7697"/>
                  <a:pt x="946728" y="11546"/>
                </a:cubicBezTo>
                <a:cubicBezTo>
                  <a:pt x="1006409" y="31439"/>
                  <a:pt x="980481" y="25312"/>
                  <a:pt x="1073728" y="34637"/>
                </a:cubicBezTo>
                <a:cubicBezTo>
                  <a:pt x="1195049" y="46769"/>
                  <a:pt x="1282734" y="50327"/>
                  <a:pt x="1408546" y="57728"/>
                </a:cubicBezTo>
                <a:lnTo>
                  <a:pt x="1477818" y="80819"/>
                </a:lnTo>
                <a:lnTo>
                  <a:pt x="1512455" y="92364"/>
                </a:lnTo>
                <a:cubicBezTo>
                  <a:pt x="1516303" y="103909"/>
                  <a:pt x="1514097" y="119926"/>
                  <a:pt x="1524000" y="127000"/>
                </a:cubicBezTo>
                <a:cubicBezTo>
                  <a:pt x="1543806" y="141147"/>
                  <a:pt x="1576063" y="132879"/>
                  <a:pt x="1593273" y="150091"/>
                </a:cubicBezTo>
                <a:lnTo>
                  <a:pt x="1604818" y="161637"/>
                </a:lnTo>
                <a:lnTo>
                  <a:pt x="1616364" y="242455"/>
                </a:lnTo>
                <a:cubicBezTo>
                  <a:pt x="1654849" y="250152"/>
                  <a:pt x="1692856" y="260823"/>
                  <a:pt x="1731818" y="265546"/>
                </a:cubicBezTo>
                <a:cubicBezTo>
                  <a:pt x="1820022" y="276237"/>
                  <a:pt x="1909723" y="274031"/>
                  <a:pt x="1997364" y="288637"/>
                </a:cubicBezTo>
                <a:cubicBezTo>
                  <a:pt x="2020455" y="292485"/>
                  <a:pt x="2043747" y="295277"/>
                  <a:pt x="2066637" y="300182"/>
                </a:cubicBezTo>
                <a:cubicBezTo>
                  <a:pt x="2097668" y="306831"/>
                  <a:pt x="2127697" y="318056"/>
                  <a:pt x="2159000" y="323273"/>
                </a:cubicBezTo>
                <a:cubicBezTo>
                  <a:pt x="2182091" y="327122"/>
                  <a:pt x="2205318" y="330228"/>
                  <a:pt x="2228273" y="334819"/>
                </a:cubicBezTo>
                <a:cubicBezTo>
                  <a:pt x="2243833" y="337931"/>
                  <a:pt x="2258965" y="342922"/>
                  <a:pt x="2274455" y="346364"/>
                </a:cubicBezTo>
                <a:cubicBezTo>
                  <a:pt x="2293611" y="350621"/>
                  <a:pt x="2312940" y="354061"/>
                  <a:pt x="2332182" y="357909"/>
                </a:cubicBezTo>
                <a:cubicBezTo>
                  <a:pt x="2374515" y="354061"/>
                  <a:pt x="2417101" y="352375"/>
                  <a:pt x="2459182" y="346364"/>
                </a:cubicBezTo>
                <a:cubicBezTo>
                  <a:pt x="2471230" y="344643"/>
                  <a:pt x="2481648" y="334819"/>
                  <a:pt x="2493818" y="334819"/>
                </a:cubicBezTo>
                <a:cubicBezTo>
                  <a:pt x="2597799" y="334819"/>
                  <a:pt x="2701637" y="342516"/>
                  <a:pt x="2805546" y="346364"/>
                </a:cubicBezTo>
                <a:cubicBezTo>
                  <a:pt x="2848346" y="360630"/>
                  <a:pt x="2834739" y="347024"/>
                  <a:pt x="2851728" y="381000"/>
                </a:cubicBezTo>
                <a:lnTo>
                  <a:pt x="2886364" y="3590637"/>
                </a:lnTo>
                <a:lnTo>
                  <a:pt x="2886364" y="3590637"/>
                </a:lnTo>
                <a:lnTo>
                  <a:pt x="2874818" y="3556000"/>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12"/>
          <p:cNvSpPr txBox="1"/>
          <p:nvPr/>
        </p:nvSpPr>
        <p:spPr>
          <a:xfrm>
            <a:off x="7452318" y="2460407"/>
            <a:ext cx="406481" cy="369332"/>
          </a:xfrm>
          <a:prstGeom prst="rect">
            <a:avLst/>
          </a:prstGeom>
          <a:solidFill>
            <a:srgbClr val="FFFFFF"/>
          </a:solidFill>
        </p:spPr>
        <p:txBody>
          <a:bodyPr wrap="none" rtlCol="0">
            <a:spAutoFit/>
          </a:bodyPr>
          <a:lstStyle/>
          <a:p>
            <a:r>
              <a:rPr lang="en-US" baseline="30000" dirty="0" smtClean="0">
                <a:solidFill>
                  <a:srgbClr val="FF0000"/>
                </a:solidFill>
              </a:rPr>
              <a:t>1</a:t>
            </a:r>
            <a:r>
              <a:rPr lang="en-US" dirty="0" smtClean="0">
                <a:solidFill>
                  <a:srgbClr val="FF0000"/>
                </a:solidFill>
              </a:rPr>
              <a:t>H</a:t>
            </a:r>
            <a:endParaRPr lang="en-US" baseline="30000" dirty="0">
              <a:solidFill>
                <a:srgbClr val="FF0000"/>
              </a:solidFill>
            </a:endParaRPr>
          </a:p>
        </p:txBody>
      </p:sp>
      <p:sp>
        <p:nvSpPr>
          <p:cNvPr id="14" name="Freeform 13"/>
          <p:cNvSpPr/>
          <p:nvPr/>
        </p:nvSpPr>
        <p:spPr>
          <a:xfrm>
            <a:off x="5139513" y="2028641"/>
            <a:ext cx="3620211" cy="510363"/>
          </a:xfrm>
          <a:custGeom>
            <a:avLst/>
            <a:gdLst>
              <a:gd name="connsiteX0" fmla="*/ 0 w 3620211"/>
              <a:gd name="connsiteY0" fmla="*/ 397608 h 510363"/>
              <a:gd name="connsiteX1" fmla="*/ 0 w 3620211"/>
              <a:gd name="connsiteY1" fmla="*/ 397608 h 510363"/>
              <a:gd name="connsiteX2" fmla="*/ 219586 w 3620211"/>
              <a:gd name="connsiteY2" fmla="*/ 391674 h 510363"/>
              <a:gd name="connsiteX3" fmla="*/ 237390 w 3620211"/>
              <a:gd name="connsiteY3" fmla="*/ 385739 h 510363"/>
              <a:gd name="connsiteX4" fmla="*/ 314542 w 3620211"/>
              <a:gd name="connsiteY4" fmla="*/ 379805 h 510363"/>
              <a:gd name="connsiteX5" fmla="*/ 522260 w 3620211"/>
              <a:gd name="connsiteY5" fmla="*/ 367936 h 510363"/>
              <a:gd name="connsiteX6" fmla="*/ 563803 w 3620211"/>
              <a:gd name="connsiteY6" fmla="*/ 362001 h 510363"/>
              <a:gd name="connsiteX7" fmla="*/ 581607 w 3620211"/>
              <a:gd name="connsiteY7" fmla="*/ 350133 h 510363"/>
              <a:gd name="connsiteX8" fmla="*/ 617216 w 3620211"/>
              <a:gd name="connsiteY8" fmla="*/ 338264 h 510363"/>
              <a:gd name="connsiteX9" fmla="*/ 635020 w 3620211"/>
              <a:gd name="connsiteY9" fmla="*/ 326395 h 510363"/>
              <a:gd name="connsiteX10" fmla="*/ 860542 w 3620211"/>
              <a:gd name="connsiteY10" fmla="*/ 338264 h 510363"/>
              <a:gd name="connsiteX11" fmla="*/ 955498 w 3620211"/>
              <a:gd name="connsiteY11" fmla="*/ 332329 h 510363"/>
              <a:gd name="connsiteX12" fmla="*/ 991107 w 3620211"/>
              <a:gd name="connsiteY12" fmla="*/ 326395 h 510363"/>
              <a:gd name="connsiteX13" fmla="*/ 1014846 w 3620211"/>
              <a:gd name="connsiteY13" fmla="*/ 320460 h 510363"/>
              <a:gd name="connsiteX14" fmla="*/ 1109802 w 3620211"/>
              <a:gd name="connsiteY14" fmla="*/ 314526 h 510363"/>
              <a:gd name="connsiteX15" fmla="*/ 1186954 w 3620211"/>
              <a:gd name="connsiteY15" fmla="*/ 308591 h 510363"/>
              <a:gd name="connsiteX16" fmla="*/ 1228497 w 3620211"/>
              <a:gd name="connsiteY16" fmla="*/ 296723 h 510363"/>
              <a:gd name="connsiteX17" fmla="*/ 1264106 w 3620211"/>
              <a:gd name="connsiteY17" fmla="*/ 290788 h 510363"/>
              <a:gd name="connsiteX18" fmla="*/ 1281910 w 3620211"/>
              <a:gd name="connsiteY18" fmla="*/ 284854 h 510363"/>
              <a:gd name="connsiteX19" fmla="*/ 1317519 w 3620211"/>
              <a:gd name="connsiteY19" fmla="*/ 278919 h 510363"/>
              <a:gd name="connsiteX20" fmla="*/ 1335323 w 3620211"/>
              <a:gd name="connsiteY20" fmla="*/ 272985 h 510363"/>
              <a:gd name="connsiteX21" fmla="*/ 1501497 w 3620211"/>
              <a:gd name="connsiteY21" fmla="*/ 267050 h 510363"/>
              <a:gd name="connsiteX22" fmla="*/ 1525236 w 3620211"/>
              <a:gd name="connsiteY22" fmla="*/ 261116 h 510363"/>
              <a:gd name="connsiteX23" fmla="*/ 1554910 w 3620211"/>
              <a:gd name="connsiteY23" fmla="*/ 255181 h 510363"/>
              <a:gd name="connsiteX24" fmla="*/ 1590518 w 3620211"/>
              <a:gd name="connsiteY24" fmla="*/ 243312 h 510363"/>
              <a:gd name="connsiteX25" fmla="*/ 1608323 w 3620211"/>
              <a:gd name="connsiteY25" fmla="*/ 237378 h 510363"/>
              <a:gd name="connsiteX26" fmla="*/ 1614258 w 3620211"/>
              <a:gd name="connsiteY26" fmla="*/ 118689 h 510363"/>
              <a:gd name="connsiteX27" fmla="*/ 2801212 w 3620211"/>
              <a:gd name="connsiteY27" fmla="*/ 83082 h 510363"/>
              <a:gd name="connsiteX28" fmla="*/ 2860560 w 3620211"/>
              <a:gd name="connsiteY28" fmla="*/ 0 h 510363"/>
              <a:gd name="connsiteX29" fmla="*/ 3305668 w 3620211"/>
              <a:gd name="connsiteY29" fmla="*/ 0 h 510363"/>
              <a:gd name="connsiteX30" fmla="*/ 3317537 w 3620211"/>
              <a:gd name="connsiteY30" fmla="*/ 373870 h 510363"/>
              <a:gd name="connsiteX31" fmla="*/ 3406559 w 3620211"/>
              <a:gd name="connsiteY31" fmla="*/ 379805 h 510363"/>
              <a:gd name="connsiteX32" fmla="*/ 3436233 w 3620211"/>
              <a:gd name="connsiteY32" fmla="*/ 403543 h 510363"/>
              <a:gd name="connsiteX33" fmla="*/ 3465906 w 3620211"/>
              <a:gd name="connsiteY33" fmla="*/ 409477 h 510363"/>
              <a:gd name="connsiteX34" fmla="*/ 3501515 w 3620211"/>
              <a:gd name="connsiteY34" fmla="*/ 427280 h 510363"/>
              <a:gd name="connsiteX35" fmla="*/ 3537124 w 3620211"/>
              <a:gd name="connsiteY35" fmla="*/ 439149 h 510363"/>
              <a:gd name="connsiteX36" fmla="*/ 3554928 w 3620211"/>
              <a:gd name="connsiteY36" fmla="*/ 451018 h 510363"/>
              <a:gd name="connsiteX37" fmla="*/ 3572732 w 3620211"/>
              <a:gd name="connsiteY37" fmla="*/ 456953 h 510363"/>
              <a:gd name="connsiteX38" fmla="*/ 3602406 w 3620211"/>
              <a:gd name="connsiteY38" fmla="*/ 486625 h 510363"/>
              <a:gd name="connsiteX39" fmla="*/ 3620211 w 3620211"/>
              <a:gd name="connsiteY39" fmla="*/ 510363 h 510363"/>
              <a:gd name="connsiteX40" fmla="*/ 3620211 w 3620211"/>
              <a:gd name="connsiteY40" fmla="*/ 510363 h 510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20211" h="510363">
                <a:moveTo>
                  <a:pt x="0" y="397608"/>
                </a:moveTo>
                <a:lnTo>
                  <a:pt x="0" y="397608"/>
                </a:lnTo>
                <a:cubicBezTo>
                  <a:pt x="73195" y="395630"/>
                  <a:pt x="146455" y="395330"/>
                  <a:pt x="219586" y="391674"/>
                </a:cubicBezTo>
                <a:cubicBezTo>
                  <a:pt x="225834" y="391362"/>
                  <a:pt x="231183" y="386515"/>
                  <a:pt x="237390" y="385739"/>
                </a:cubicBezTo>
                <a:cubicBezTo>
                  <a:pt x="262984" y="382540"/>
                  <a:pt x="288825" y="381783"/>
                  <a:pt x="314542" y="379805"/>
                </a:cubicBezTo>
                <a:cubicBezTo>
                  <a:pt x="406981" y="361317"/>
                  <a:pt x="307424" y="379548"/>
                  <a:pt x="522260" y="367936"/>
                </a:cubicBezTo>
                <a:cubicBezTo>
                  <a:pt x="536228" y="367181"/>
                  <a:pt x="549955" y="363979"/>
                  <a:pt x="563803" y="362001"/>
                </a:cubicBezTo>
                <a:cubicBezTo>
                  <a:pt x="569738" y="358045"/>
                  <a:pt x="575089" y="353030"/>
                  <a:pt x="581607" y="350133"/>
                </a:cubicBezTo>
                <a:cubicBezTo>
                  <a:pt x="593040" y="345052"/>
                  <a:pt x="617216" y="338264"/>
                  <a:pt x="617216" y="338264"/>
                </a:cubicBezTo>
                <a:cubicBezTo>
                  <a:pt x="623151" y="334308"/>
                  <a:pt x="627890" y="326588"/>
                  <a:pt x="635020" y="326395"/>
                </a:cubicBezTo>
                <a:cubicBezTo>
                  <a:pt x="802187" y="321877"/>
                  <a:pt x="776706" y="317305"/>
                  <a:pt x="860542" y="338264"/>
                </a:cubicBezTo>
                <a:cubicBezTo>
                  <a:pt x="892194" y="336286"/>
                  <a:pt x="923914" y="335200"/>
                  <a:pt x="955498" y="332329"/>
                </a:cubicBezTo>
                <a:cubicBezTo>
                  <a:pt x="967482" y="331240"/>
                  <a:pt x="979307" y="328755"/>
                  <a:pt x="991107" y="326395"/>
                </a:cubicBezTo>
                <a:cubicBezTo>
                  <a:pt x="999105" y="324795"/>
                  <a:pt x="1006730" y="321272"/>
                  <a:pt x="1014846" y="320460"/>
                </a:cubicBezTo>
                <a:cubicBezTo>
                  <a:pt x="1046402" y="317304"/>
                  <a:pt x="1078163" y="316708"/>
                  <a:pt x="1109802" y="314526"/>
                </a:cubicBezTo>
                <a:lnTo>
                  <a:pt x="1186954" y="308591"/>
                </a:lnTo>
                <a:cubicBezTo>
                  <a:pt x="1203925" y="302935"/>
                  <a:pt x="1209865" y="300449"/>
                  <a:pt x="1228497" y="296723"/>
                </a:cubicBezTo>
                <a:cubicBezTo>
                  <a:pt x="1240297" y="294363"/>
                  <a:pt x="1252359" y="293398"/>
                  <a:pt x="1264106" y="290788"/>
                </a:cubicBezTo>
                <a:cubicBezTo>
                  <a:pt x="1270213" y="289431"/>
                  <a:pt x="1275803" y="286211"/>
                  <a:pt x="1281910" y="284854"/>
                </a:cubicBezTo>
                <a:cubicBezTo>
                  <a:pt x="1293657" y="282244"/>
                  <a:pt x="1305772" y="281529"/>
                  <a:pt x="1317519" y="278919"/>
                </a:cubicBezTo>
                <a:cubicBezTo>
                  <a:pt x="1323626" y="277562"/>
                  <a:pt x="1329080" y="273388"/>
                  <a:pt x="1335323" y="272985"/>
                </a:cubicBezTo>
                <a:cubicBezTo>
                  <a:pt x="1390635" y="269417"/>
                  <a:pt x="1446106" y="269028"/>
                  <a:pt x="1501497" y="267050"/>
                </a:cubicBezTo>
                <a:cubicBezTo>
                  <a:pt x="1509410" y="265072"/>
                  <a:pt x="1517274" y="262885"/>
                  <a:pt x="1525236" y="261116"/>
                </a:cubicBezTo>
                <a:cubicBezTo>
                  <a:pt x="1535083" y="258928"/>
                  <a:pt x="1545178" y="257835"/>
                  <a:pt x="1554910" y="255181"/>
                </a:cubicBezTo>
                <a:cubicBezTo>
                  <a:pt x="1566980" y="251889"/>
                  <a:pt x="1578649" y="247268"/>
                  <a:pt x="1590518" y="243312"/>
                </a:cubicBezTo>
                <a:lnTo>
                  <a:pt x="1608323" y="237378"/>
                </a:lnTo>
                <a:lnTo>
                  <a:pt x="1614258" y="118689"/>
                </a:lnTo>
                <a:lnTo>
                  <a:pt x="2801212" y="83082"/>
                </a:lnTo>
                <a:lnTo>
                  <a:pt x="2860560" y="0"/>
                </a:lnTo>
                <a:lnTo>
                  <a:pt x="3305668" y="0"/>
                </a:lnTo>
                <a:lnTo>
                  <a:pt x="3317537" y="373870"/>
                </a:lnTo>
                <a:cubicBezTo>
                  <a:pt x="3347211" y="375848"/>
                  <a:pt x="3377001" y="376521"/>
                  <a:pt x="3406559" y="379805"/>
                </a:cubicBezTo>
                <a:cubicBezTo>
                  <a:pt x="3446408" y="384232"/>
                  <a:pt x="3403473" y="384823"/>
                  <a:pt x="3436233" y="403543"/>
                </a:cubicBezTo>
                <a:cubicBezTo>
                  <a:pt x="3444991" y="408547"/>
                  <a:pt x="3456120" y="407031"/>
                  <a:pt x="3465906" y="409477"/>
                </a:cubicBezTo>
                <a:cubicBezTo>
                  <a:pt x="3503009" y="418752"/>
                  <a:pt x="3464218" y="410705"/>
                  <a:pt x="3501515" y="427280"/>
                </a:cubicBezTo>
                <a:cubicBezTo>
                  <a:pt x="3512948" y="432361"/>
                  <a:pt x="3537124" y="439149"/>
                  <a:pt x="3537124" y="439149"/>
                </a:cubicBezTo>
                <a:cubicBezTo>
                  <a:pt x="3543059" y="443105"/>
                  <a:pt x="3548548" y="447828"/>
                  <a:pt x="3554928" y="451018"/>
                </a:cubicBezTo>
                <a:cubicBezTo>
                  <a:pt x="3560523" y="453816"/>
                  <a:pt x="3568308" y="452530"/>
                  <a:pt x="3572732" y="456953"/>
                </a:cubicBezTo>
                <a:cubicBezTo>
                  <a:pt x="3609398" y="493618"/>
                  <a:pt x="3560654" y="472709"/>
                  <a:pt x="3602406" y="486625"/>
                </a:cubicBezTo>
                <a:cubicBezTo>
                  <a:pt x="3615828" y="506756"/>
                  <a:pt x="3609233" y="499385"/>
                  <a:pt x="3620211" y="510363"/>
                </a:cubicBezTo>
                <a:lnTo>
                  <a:pt x="3620211" y="510363"/>
                </a:lnTo>
              </a:path>
            </a:pathLst>
          </a:custGeom>
          <a:ln>
            <a:solidFill>
              <a:schemeClr val="accent4">
                <a:lumMod val="7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p:cNvSpPr txBox="1"/>
          <p:nvPr/>
        </p:nvSpPr>
        <p:spPr>
          <a:xfrm>
            <a:off x="6111684" y="2381402"/>
            <a:ext cx="521334" cy="369332"/>
          </a:xfrm>
          <a:prstGeom prst="rect">
            <a:avLst/>
          </a:prstGeom>
          <a:solidFill>
            <a:srgbClr val="FFFFFF"/>
          </a:solidFill>
        </p:spPr>
        <p:txBody>
          <a:bodyPr wrap="none" rtlCol="0">
            <a:spAutoFit/>
          </a:bodyPr>
          <a:lstStyle/>
          <a:p>
            <a:r>
              <a:rPr lang="en-US" baseline="30000" dirty="0" smtClean="0">
                <a:solidFill>
                  <a:schemeClr val="accent4">
                    <a:lumMod val="75000"/>
                  </a:schemeClr>
                </a:solidFill>
              </a:rPr>
              <a:t>4</a:t>
            </a:r>
            <a:r>
              <a:rPr lang="en-US" dirty="0" smtClean="0">
                <a:solidFill>
                  <a:schemeClr val="accent4">
                    <a:lumMod val="75000"/>
                  </a:schemeClr>
                </a:solidFill>
              </a:rPr>
              <a:t>He</a:t>
            </a:r>
            <a:endParaRPr lang="en-US" dirty="0">
              <a:solidFill>
                <a:schemeClr val="accent4">
                  <a:lumMod val="75000"/>
                </a:schemeClr>
              </a:solidFill>
            </a:endParaRPr>
          </a:p>
        </p:txBody>
      </p:sp>
      <p:sp>
        <p:nvSpPr>
          <p:cNvPr id="18" name="Freeform 17"/>
          <p:cNvSpPr/>
          <p:nvPr/>
        </p:nvSpPr>
        <p:spPr>
          <a:xfrm>
            <a:off x="5132389" y="2349819"/>
            <a:ext cx="3624541" cy="2150037"/>
          </a:xfrm>
          <a:custGeom>
            <a:avLst/>
            <a:gdLst>
              <a:gd name="connsiteX0" fmla="*/ 0 w 3624541"/>
              <a:gd name="connsiteY0" fmla="*/ 1274801 h 2150037"/>
              <a:gd name="connsiteX1" fmla="*/ 90376 w 3624541"/>
              <a:gd name="connsiteY1" fmla="*/ 1298585 h 2150037"/>
              <a:gd name="connsiteX2" fmla="*/ 133185 w 3624541"/>
              <a:gd name="connsiteY2" fmla="*/ 1350909 h 2150037"/>
              <a:gd name="connsiteX3" fmla="*/ 1132074 w 3624541"/>
              <a:gd name="connsiteY3" fmla="*/ 1422259 h 2150037"/>
              <a:gd name="connsiteX4" fmla="*/ 1526874 w 3624541"/>
              <a:gd name="connsiteY4" fmla="*/ 1536421 h 2150037"/>
              <a:gd name="connsiteX5" fmla="*/ 1650546 w 3624541"/>
              <a:gd name="connsiteY5" fmla="*/ 2088200 h 2150037"/>
              <a:gd name="connsiteX6" fmla="*/ 2544789 w 3624541"/>
              <a:gd name="connsiteY6" fmla="*/ 2083443 h 2150037"/>
              <a:gd name="connsiteX7" fmla="*/ 2792134 w 3624541"/>
              <a:gd name="connsiteY7" fmla="*/ 2150037 h 2150037"/>
              <a:gd name="connsiteX8" fmla="*/ 2958615 w 3624541"/>
              <a:gd name="connsiteY8" fmla="*/ 1912201 h 2150037"/>
              <a:gd name="connsiteX9" fmla="*/ 3286822 w 3624541"/>
              <a:gd name="connsiteY9" fmla="*/ 1935985 h 2150037"/>
              <a:gd name="connsiteX10" fmla="*/ 3320118 w 3624541"/>
              <a:gd name="connsiteY10" fmla="*/ 0 h 2150037"/>
              <a:gd name="connsiteX11" fmla="*/ 3543679 w 3624541"/>
              <a:gd name="connsiteY11" fmla="*/ 4757 h 2150037"/>
              <a:gd name="connsiteX12" fmla="*/ 3557949 w 3624541"/>
              <a:gd name="connsiteY12" fmla="*/ 9514 h 2150037"/>
              <a:gd name="connsiteX13" fmla="*/ 3586488 w 3624541"/>
              <a:gd name="connsiteY13" fmla="*/ 14270 h 2150037"/>
              <a:gd name="connsiteX14" fmla="*/ 3624541 w 3624541"/>
              <a:gd name="connsiteY14" fmla="*/ 19027 h 2150037"/>
              <a:gd name="connsiteX15" fmla="*/ 3624541 w 3624541"/>
              <a:gd name="connsiteY15" fmla="*/ 19027 h 215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24541" h="2150037">
                <a:moveTo>
                  <a:pt x="0" y="1274801"/>
                </a:moveTo>
                <a:lnTo>
                  <a:pt x="90376" y="1298585"/>
                </a:lnTo>
                <a:lnTo>
                  <a:pt x="133185" y="1350909"/>
                </a:lnTo>
                <a:lnTo>
                  <a:pt x="1132074" y="1422259"/>
                </a:lnTo>
                <a:lnTo>
                  <a:pt x="1526874" y="1536421"/>
                </a:lnTo>
                <a:lnTo>
                  <a:pt x="1650546" y="2088200"/>
                </a:lnTo>
                <a:lnTo>
                  <a:pt x="2544789" y="2083443"/>
                </a:lnTo>
                <a:lnTo>
                  <a:pt x="2792134" y="2150037"/>
                </a:lnTo>
                <a:lnTo>
                  <a:pt x="2958615" y="1912201"/>
                </a:lnTo>
                <a:lnTo>
                  <a:pt x="3286822" y="1935985"/>
                </a:lnTo>
                <a:lnTo>
                  <a:pt x="3320118" y="0"/>
                </a:lnTo>
                <a:lnTo>
                  <a:pt x="3543679" y="4757"/>
                </a:lnTo>
                <a:cubicBezTo>
                  <a:pt x="3548689" y="4957"/>
                  <a:pt x="3553054" y="8426"/>
                  <a:pt x="3557949" y="9514"/>
                </a:cubicBezTo>
                <a:cubicBezTo>
                  <a:pt x="3567364" y="11606"/>
                  <a:pt x="3576975" y="12685"/>
                  <a:pt x="3586488" y="14270"/>
                </a:cubicBezTo>
                <a:cubicBezTo>
                  <a:pt x="3608279" y="21534"/>
                  <a:pt x="3595744" y="19027"/>
                  <a:pt x="3624541" y="19027"/>
                </a:cubicBezTo>
                <a:lnTo>
                  <a:pt x="3624541" y="19027"/>
                </a:lnTo>
              </a:path>
            </a:pathLst>
          </a:cu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5817340" y="3810131"/>
            <a:ext cx="466794" cy="369332"/>
          </a:xfrm>
          <a:prstGeom prst="rect">
            <a:avLst/>
          </a:prstGeom>
          <a:solidFill>
            <a:srgbClr val="FFFFFF"/>
          </a:solidFill>
        </p:spPr>
        <p:txBody>
          <a:bodyPr wrap="none" rtlCol="0">
            <a:spAutoFit/>
          </a:bodyPr>
          <a:lstStyle/>
          <a:p>
            <a:r>
              <a:rPr lang="en-US" baseline="30000" dirty="0" smtClean="0"/>
              <a:t>12</a:t>
            </a:r>
            <a:r>
              <a:rPr lang="en-US" dirty="0" smtClean="0"/>
              <a:t>C</a:t>
            </a:r>
            <a:endParaRPr lang="en-US" dirty="0"/>
          </a:p>
        </p:txBody>
      </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8" grpId="0" animBg="1"/>
      <p:bldP spid="18" grpId="1" animBg="1"/>
      <p:bldP spid="19" grpId="0" animBg="1"/>
      <p:bldP spid="19"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4" y="1600200"/>
            <a:ext cx="8670175" cy="4756150"/>
          </a:xfrm>
        </p:spPr>
        <p:txBody>
          <a:bodyPr>
            <a:normAutofit/>
          </a:bodyPr>
          <a:lstStyle/>
          <a:p>
            <a:r>
              <a:rPr lang="en-US" dirty="0" smtClean="0"/>
              <a:t>Gas in star’s outer atmosphere driven by the transfer of momentum from radiation</a:t>
            </a:r>
          </a:p>
          <a:p>
            <a:r>
              <a:rPr lang="en-US" dirty="0" smtClean="0"/>
              <a:t>Momentum transfers through atomic absorption</a:t>
            </a:r>
          </a:p>
          <a:p>
            <a:r>
              <a:rPr lang="en-US" dirty="0" smtClean="0"/>
              <a:t>Absorbing atoms drag surrounding gas through particle-particle interactions</a:t>
            </a:r>
          </a:p>
          <a:p>
            <a:r>
              <a:rPr lang="en-US" dirty="0" smtClean="0"/>
              <a:t>Bulk movement of gas causes larger mass loss in hotter, more massive stars</a:t>
            </a:r>
          </a:p>
          <a:p>
            <a:r>
              <a:rPr lang="en-US" dirty="0" smtClean="0"/>
              <a:t>Gas moves </a:t>
            </a:r>
            <a:r>
              <a:rPr lang="en-US" b="1" i="1" dirty="0" smtClean="0"/>
              <a:t>really</a:t>
            </a:r>
            <a:r>
              <a:rPr lang="en-US" dirty="0" smtClean="0"/>
              <a:t> far; enriches surrounding ISM</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45</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 name="Title 1"/>
          <p:cNvSpPr>
            <a:spLocks noGrp="1"/>
          </p:cNvSpPr>
          <p:nvPr>
            <p:ph type="title"/>
          </p:nvPr>
        </p:nvSpPr>
        <p:spPr/>
        <p:txBody>
          <a:bodyPr>
            <a:normAutofit fontScale="90000"/>
          </a:bodyPr>
          <a:lstStyle/>
          <a:p>
            <a:r>
              <a:rPr lang="en-US" dirty="0" smtClean="0">
                <a:solidFill>
                  <a:srgbClr val="3366FF"/>
                </a:solidFill>
              </a:rPr>
              <a:t>Line-driven </a:t>
            </a:r>
            <a:r>
              <a:rPr lang="en-US" dirty="0" smtClean="0"/>
              <a:t>Winds</a:t>
            </a:r>
            <a:br>
              <a:rPr lang="en-US" dirty="0" smtClean="0"/>
            </a:br>
            <a:r>
              <a:rPr lang="en-US" dirty="0" smtClean="0"/>
              <a:t>Summary</a:t>
            </a:r>
            <a:endParaRPr lang="en-US" dirty="0"/>
          </a:p>
        </p:txBody>
      </p:sp>
      <p:sp>
        <p:nvSpPr>
          <p:cNvPr id="10" name="Oval 9"/>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599044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776" y="1408431"/>
            <a:ext cx="8243053" cy="4947919"/>
          </a:xfrm>
        </p:spPr>
        <p:txBody>
          <a:bodyPr>
            <a:normAutofit/>
          </a:bodyPr>
          <a:lstStyle/>
          <a:p>
            <a:r>
              <a:rPr lang="en-US" sz="2800" dirty="0" smtClean="0"/>
              <a:t>“Dust” refers to grains with size &lt; 0.1µm</a:t>
            </a:r>
          </a:p>
          <a:p>
            <a:r>
              <a:rPr lang="en-US" sz="2800" dirty="0" smtClean="0"/>
              <a:t>Grain size limited by collisions with gas</a:t>
            </a:r>
          </a:p>
          <a:p>
            <a:r>
              <a:rPr lang="en-US" sz="2800" dirty="0"/>
              <a:t>From mixing due to deep convection in TPs, outer </a:t>
            </a:r>
            <a:r>
              <a:rPr lang="en-US" sz="2800" dirty="0" smtClean="0"/>
              <a:t>layers enriched in C/O</a:t>
            </a:r>
          </a:p>
          <a:p>
            <a:r>
              <a:rPr lang="en-US" sz="2800" dirty="0" smtClean="0"/>
              <a:t>CO molecules readily form; excess of C </a:t>
            </a:r>
            <a:r>
              <a:rPr lang="en-US" sz="2800" b="1" i="1" dirty="0" smtClean="0"/>
              <a:t>or</a:t>
            </a:r>
            <a:r>
              <a:rPr lang="en-US" sz="2800" dirty="0" smtClean="0"/>
              <a:t> O in atmosphere defines chemical type of dust</a:t>
            </a:r>
            <a:endParaRPr lang="en-US" sz="2800" dirty="0"/>
          </a:p>
          <a:p>
            <a:r>
              <a:rPr lang="en-US" sz="2800" dirty="0" smtClean="0"/>
              <a:t>Oxide/carbon dust amount depends heavily on star </a:t>
            </a:r>
            <a:r>
              <a:rPr lang="en-US" sz="2800" dirty="0" err="1" smtClean="0"/>
              <a:t>metallicity</a:t>
            </a:r>
            <a:r>
              <a:rPr lang="en-US" sz="2800" dirty="0" smtClean="0"/>
              <a:t> and TPs</a:t>
            </a:r>
          </a:p>
          <a:p>
            <a:r>
              <a:rPr lang="en-US" sz="2800" dirty="0" smtClean="0"/>
              <a:t>Occurs heavily in AGB stars and RSGs</a:t>
            </a:r>
          </a:p>
          <a:p>
            <a:pPr marL="0" indent="0">
              <a:buNone/>
            </a:pPr>
            <a:endParaRPr lang="en-US" sz="2800" dirty="0"/>
          </a:p>
        </p:txBody>
      </p:sp>
      <p:sp>
        <p:nvSpPr>
          <p:cNvPr id="5" name="Slide Number Placeholder 4"/>
          <p:cNvSpPr>
            <a:spLocks noGrp="1"/>
          </p:cNvSpPr>
          <p:nvPr>
            <p:ph type="sldNum" sz="quarter" idx="12"/>
          </p:nvPr>
        </p:nvSpPr>
        <p:spPr/>
        <p:txBody>
          <a:bodyPr/>
          <a:lstStyle/>
          <a:p>
            <a:fld id="{2AEA1A1E-F5B2-6F40-9B1C-BBBBCA62E90C}" type="slidenum">
              <a:rPr lang="en-US" smtClean="0"/>
              <a:t>46</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 name="Title 1"/>
          <p:cNvSpPr>
            <a:spLocks noGrp="1"/>
          </p:cNvSpPr>
          <p:nvPr>
            <p:ph type="title"/>
          </p:nvPr>
        </p:nvSpPr>
        <p:spPr>
          <a:xfrm>
            <a:off x="457200" y="274638"/>
            <a:ext cx="8229600" cy="1143000"/>
          </a:xfrm>
        </p:spPr>
        <p:txBody>
          <a:bodyPr/>
          <a:lstStyle/>
          <a:p>
            <a:r>
              <a:rPr lang="en-US" dirty="0" smtClean="0">
                <a:solidFill>
                  <a:srgbClr val="FF0000"/>
                </a:solidFill>
              </a:rPr>
              <a:t>Dust-driven</a:t>
            </a:r>
            <a:r>
              <a:rPr lang="en-US" dirty="0" smtClean="0"/>
              <a:t> Winds: Dust</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Dust-driven</a:t>
            </a:r>
            <a:r>
              <a:rPr lang="en-US" dirty="0" smtClean="0"/>
              <a:t> Winds: Dust</a:t>
            </a:r>
            <a:endParaRPr lang="en-US"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47</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1" name="Oval 10"/>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56721" y="1864376"/>
            <a:ext cx="8660959" cy="4491974"/>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727456" y="1979757"/>
            <a:ext cx="3326552" cy="646331"/>
          </a:xfrm>
          <a:prstGeom prst="rect">
            <a:avLst/>
          </a:prstGeom>
          <a:noFill/>
        </p:spPr>
        <p:txBody>
          <a:bodyPr wrap="none" rtlCol="0">
            <a:spAutoFit/>
          </a:bodyPr>
          <a:lstStyle/>
          <a:p>
            <a:pPr algn="ctr"/>
            <a:r>
              <a:rPr lang="en-US" dirty="0" smtClean="0"/>
              <a:t>Chemically-bound conglomerates</a:t>
            </a:r>
          </a:p>
          <a:p>
            <a:pPr algn="ctr"/>
            <a:r>
              <a:rPr lang="en-US" dirty="0" smtClean="0"/>
              <a:t>of molecules</a:t>
            </a:r>
            <a:endParaRPr lang="en-US" dirty="0"/>
          </a:p>
        </p:txBody>
      </p:sp>
      <p:sp>
        <p:nvSpPr>
          <p:cNvPr id="10" name="TextBox 9"/>
          <p:cNvSpPr txBox="1"/>
          <p:nvPr/>
        </p:nvSpPr>
        <p:spPr>
          <a:xfrm>
            <a:off x="4481941" y="5887285"/>
            <a:ext cx="3192926" cy="276999"/>
          </a:xfrm>
          <a:prstGeom prst="rect">
            <a:avLst/>
          </a:prstGeom>
          <a:solidFill>
            <a:schemeClr val="bg1"/>
          </a:solidFill>
        </p:spPr>
        <p:txBody>
          <a:bodyPr wrap="none" rtlCol="0">
            <a:spAutoFit/>
          </a:bodyPr>
          <a:lstStyle/>
          <a:p>
            <a:r>
              <a:rPr lang="en-US" sz="1200" dirty="0" err="1" smtClean="0"/>
              <a:t>Polyaromatic</a:t>
            </a:r>
            <a:r>
              <a:rPr lang="en-US" sz="1200" dirty="0" smtClean="0"/>
              <a:t> hydrocarbons (PAHs); </a:t>
            </a:r>
            <a:r>
              <a:rPr lang="en-US" sz="1200" dirty="0" err="1" smtClean="0"/>
              <a:t>Draine</a:t>
            </a:r>
            <a:r>
              <a:rPr lang="en-US" sz="1200" dirty="0" smtClean="0"/>
              <a:t> 2003</a:t>
            </a:r>
            <a:endParaRPr lang="en-US" sz="1200" dirty="0"/>
          </a:p>
        </p:txBody>
      </p:sp>
      <p:sp>
        <p:nvSpPr>
          <p:cNvPr id="17" name="TextBox 16"/>
          <p:cNvSpPr txBox="1"/>
          <p:nvPr/>
        </p:nvSpPr>
        <p:spPr>
          <a:xfrm>
            <a:off x="894515" y="3144161"/>
            <a:ext cx="1731514" cy="369332"/>
          </a:xfrm>
          <a:prstGeom prst="rect">
            <a:avLst/>
          </a:prstGeom>
          <a:noFill/>
        </p:spPr>
        <p:txBody>
          <a:bodyPr wrap="none" rtlCol="0">
            <a:spAutoFit/>
          </a:bodyPr>
          <a:lstStyle/>
          <a:p>
            <a:r>
              <a:rPr lang="en-US" dirty="0" smtClean="0"/>
              <a:t>Acetylene (C</a:t>
            </a:r>
            <a:r>
              <a:rPr lang="en-US" baseline="-25000" dirty="0" smtClean="0"/>
              <a:t>2</a:t>
            </a:r>
            <a:r>
              <a:rPr lang="en-US" dirty="0" smtClean="0"/>
              <a:t>H</a:t>
            </a:r>
            <a:r>
              <a:rPr lang="en-US" baseline="-25000" dirty="0" smtClean="0"/>
              <a:t>2</a:t>
            </a:r>
            <a:r>
              <a:rPr lang="en-US" dirty="0" smtClean="0"/>
              <a:t>)</a:t>
            </a:r>
            <a:endParaRPr lang="en-US" dirty="0"/>
          </a:p>
        </p:txBody>
      </p:sp>
      <p:sp>
        <p:nvSpPr>
          <p:cNvPr id="18" name="TextBox 17"/>
          <p:cNvSpPr txBox="1"/>
          <p:nvPr/>
        </p:nvSpPr>
        <p:spPr>
          <a:xfrm>
            <a:off x="1176253" y="4725110"/>
            <a:ext cx="2137274" cy="923330"/>
          </a:xfrm>
          <a:prstGeom prst="rect">
            <a:avLst/>
          </a:prstGeom>
          <a:noFill/>
        </p:spPr>
        <p:txBody>
          <a:bodyPr wrap="none" rtlCol="0">
            <a:spAutoFit/>
          </a:bodyPr>
          <a:lstStyle/>
          <a:p>
            <a:pPr algn="ctr"/>
            <a:r>
              <a:rPr lang="en-US" dirty="0" err="1" smtClean="0"/>
              <a:t>Anthracene</a:t>
            </a:r>
            <a:r>
              <a:rPr lang="en-US" dirty="0" smtClean="0"/>
              <a:t> (C</a:t>
            </a:r>
            <a:r>
              <a:rPr lang="en-US" baseline="-25000" dirty="0" smtClean="0"/>
              <a:t>14</a:t>
            </a:r>
            <a:r>
              <a:rPr lang="en-US" dirty="0" smtClean="0"/>
              <a:t>H</a:t>
            </a:r>
            <a:r>
              <a:rPr lang="en-US" baseline="-25000" dirty="0" smtClean="0"/>
              <a:t>10</a:t>
            </a:r>
            <a:r>
              <a:rPr lang="en-US" dirty="0" smtClean="0"/>
              <a:t>);</a:t>
            </a:r>
          </a:p>
          <a:p>
            <a:pPr algn="ctr"/>
            <a:r>
              <a:rPr lang="en-US" dirty="0" smtClean="0"/>
              <a:t>a polycyclic aromatic </a:t>
            </a:r>
          </a:p>
          <a:p>
            <a:pPr algn="ctr"/>
            <a:r>
              <a:rPr lang="en-US" dirty="0" smtClean="0"/>
              <a:t>Hydrocarbon (PAH)</a:t>
            </a:r>
            <a:endParaRPr lang="en-US" dirty="0"/>
          </a:p>
        </p:txBody>
      </p:sp>
      <p:grpSp>
        <p:nvGrpSpPr>
          <p:cNvPr id="31" name="Group 30"/>
          <p:cNvGrpSpPr/>
          <p:nvPr/>
        </p:nvGrpSpPr>
        <p:grpSpPr>
          <a:xfrm>
            <a:off x="691704" y="2527443"/>
            <a:ext cx="2192226" cy="468528"/>
            <a:chOff x="420467" y="2527443"/>
            <a:chExt cx="2192226" cy="468528"/>
          </a:xfrm>
        </p:grpSpPr>
        <p:sp>
          <p:nvSpPr>
            <p:cNvPr id="13" name="Oval 12"/>
            <p:cNvSpPr/>
            <p:nvPr/>
          </p:nvSpPr>
          <p:spPr>
            <a:xfrm>
              <a:off x="924726" y="2527443"/>
              <a:ext cx="468528" cy="468528"/>
            </a:xfrm>
            <a:prstGeom prst="ellipse">
              <a:avLst/>
            </a:prstGeom>
            <a:solidFill>
              <a:schemeClr val="tx1"/>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646551" y="2527443"/>
              <a:ext cx="468528" cy="468528"/>
            </a:xfrm>
            <a:prstGeom prst="ellipse">
              <a:avLst/>
            </a:prstGeom>
            <a:solidFill>
              <a:schemeClr val="tx1"/>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341456" y="2626088"/>
              <a:ext cx="271237" cy="271237"/>
            </a:xfrm>
            <a:prstGeom prst="ellipse">
              <a:avLst/>
            </a:prstGeom>
            <a:solidFill>
              <a:srgbClr val="FF0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16" name="Oval 15"/>
            <p:cNvSpPr/>
            <p:nvPr/>
          </p:nvSpPr>
          <p:spPr>
            <a:xfrm>
              <a:off x="420467" y="2626088"/>
              <a:ext cx="271237" cy="271237"/>
            </a:xfrm>
            <a:prstGeom prst="ellipse">
              <a:avLst/>
            </a:prstGeom>
            <a:solidFill>
              <a:srgbClr val="FF0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cxnSp>
          <p:nvCxnSpPr>
            <p:cNvPr id="21" name="Straight Connector 20"/>
            <p:cNvCxnSpPr>
              <a:stCxn id="16" idx="6"/>
              <a:endCxn id="13" idx="2"/>
            </p:cNvCxnSpPr>
            <p:nvPr/>
          </p:nvCxnSpPr>
          <p:spPr>
            <a:xfrm>
              <a:off x="691704" y="2761707"/>
              <a:ext cx="233022" cy="0"/>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13" idx="6"/>
              <a:endCxn id="14" idx="2"/>
            </p:cNvCxnSpPr>
            <p:nvPr/>
          </p:nvCxnSpPr>
          <p:spPr>
            <a:xfrm>
              <a:off x="1393254" y="2761707"/>
              <a:ext cx="253297" cy="0"/>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14" idx="6"/>
              <a:endCxn id="15" idx="2"/>
            </p:cNvCxnSpPr>
            <p:nvPr/>
          </p:nvCxnSpPr>
          <p:spPr>
            <a:xfrm>
              <a:off x="2115079" y="2761707"/>
              <a:ext cx="226377" cy="0"/>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51" name="Group 50"/>
          <p:cNvGrpSpPr/>
          <p:nvPr/>
        </p:nvGrpSpPr>
        <p:grpSpPr>
          <a:xfrm>
            <a:off x="1177723" y="3936324"/>
            <a:ext cx="1997408" cy="850700"/>
            <a:chOff x="708445" y="3763987"/>
            <a:chExt cx="1997408" cy="850700"/>
          </a:xfrm>
        </p:grpSpPr>
        <p:sp>
          <p:nvSpPr>
            <p:cNvPr id="32" name="Freeform 31"/>
            <p:cNvSpPr/>
            <p:nvPr/>
          </p:nvSpPr>
          <p:spPr>
            <a:xfrm>
              <a:off x="708445" y="3763987"/>
              <a:ext cx="1997408" cy="850700"/>
            </a:xfrm>
            <a:custGeom>
              <a:avLst/>
              <a:gdLst>
                <a:gd name="connsiteX0" fmla="*/ 0 w 1997408"/>
                <a:gd name="connsiteY0" fmla="*/ 258909 h 850700"/>
                <a:gd name="connsiteX1" fmla="*/ 308242 w 1997408"/>
                <a:gd name="connsiteY1" fmla="*/ 0 h 850700"/>
                <a:gd name="connsiteX2" fmla="*/ 653473 w 1997408"/>
                <a:gd name="connsiteY2" fmla="*/ 234251 h 850700"/>
                <a:gd name="connsiteX3" fmla="*/ 961715 w 1997408"/>
                <a:gd name="connsiteY3" fmla="*/ 12329 h 850700"/>
                <a:gd name="connsiteX4" fmla="*/ 1294616 w 1997408"/>
                <a:gd name="connsiteY4" fmla="*/ 234251 h 850700"/>
                <a:gd name="connsiteX5" fmla="*/ 1627518 w 1997408"/>
                <a:gd name="connsiteY5" fmla="*/ 0 h 850700"/>
                <a:gd name="connsiteX6" fmla="*/ 1997408 w 1997408"/>
                <a:gd name="connsiteY6" fmla="*/ 234251 h 850700"/>
                <a:gd name="connsiteX7" fmla="*/ 1997408 w 1997408"/>
                <a:gd name="connsiteY7" fmla="*/ 678094 h 850700"/>
                <a:gd name="connsiteX8" fmla="*/ 1652177 w 1997408"/>
                <a:gd name="connsiteY8" fmla="*/ 850700 h 850700"/>
                <a:gd name="connsiteX9" fmla="*/ 1282287 w 1997408"/>
                <a:gd name="connsiteY9" fmla="*/ 628778 h 850700"/>
                <a:gd name="connsiteX10" fmla="*/ 961715 w 1997408"/>
                <a:gd name="connsiteY10" fmla="*/ 801384 h 850700"/>
                <a:gd name="connsiteX11" fmla="*/ 641143 w 1997408"/>
                <a:gd name="connsiteY11" fmla="*/ 604120 h 850700"/>
                <a:gd name="connsiteX12" fmla="*/ 295912 w 1997408"/>
                <a:gd name="connsiteY12" fmla="*/ 826042 h 850700"/>
                <a:gd name="connsiteX13" fmla="*/ 0 w 1997408"/>
                <a:gd name="connsiteY13" fmla="*/ 567133 h 850700"/>
                <a:gd name="connsiteX14" fmla="*/ 0 w 1997408"/>
                <a:gd name="connsiteY14" fmla="*/ 258909 h 85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97408" h="850700">
                  <a:moveTo>
                    <a:pt x="0" y="258909"/>
                  </a:moveTo>
                  <a:lnTo>
                    <a:pt x="308242" y="0"/>
                  </a:lnTo>
                  <a:lnTo>
                    <a:pt x="653473" y="234251"/>
                  </a:lnTo>
                  <a:lnTo>
                    <a:pt x="961715" y="12329"/>
                  </a:lnTo>
                  <a:lnTo>
                    <a:pt x="1294616" y="234251"/>
                  </a:lnTo>
                  <a:lnTo>
                    <a:pt x="1627518" y="0"/>
                  </a:lnTo>
                  <a:lnTo>
                    <a:pt x="1997408" y="234251"/>
                  </a:lnTo>
                  <a:lnTo>
                    <a:pt x="1997408" y="678094"/>
                  </a:lnTo>
                  <a:lnTo>
                    <a:pt x="1652177" y="850700"/>
                  </a:lnTo>
                  <a:lnTo>
                    <a:pt x="1282287" y="628778"/>
                  </a:lnTo>
                  <a:lnTo>
                    <a:pt x="961715" y="801384"/>
                  </a:lnTo>
                  <a:lnTo>
                    <a:pt x="641143" y="604120"/>
                  </a:lnTo>
                  <a:lnTo>
                    <a:pt x="295912" y="826042"/>
                  </a:lnTo>
                  <a:lnTo>
                    <a:pt x="0" y="567133"/>
                  </a:lnTo>
                  <a:lnTo>
                    <a:pt x="0" y="258909"/>
                  </a:lnTo>
                  <a:close/>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4" name="Straight Connector 33"/>
            <p:cNvCxnSpPr>
              <a:stCxn id="32" idx="2"/>
              <a:endCxn id="32" idx="11"/>
            </p:cNvCxnSpPr>
            <p:nvPr/>
          </p:nvCxnSpPr>
          <p:spPr>
            <a:xfrm flipH="1">
              <a:off x="1349588" y="3998238"/>
              <a:ext cx="12330" cy="36986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32" idx="4"/>
              <a:endCxn id="32" idx="9"/>
            </p:cNvCxnSpPr>
            <p:nvPr/>
          </p:nvCxnSpPr>
          <p:spPr>
            <a:xfrm flipH="1">
              <a:off x="1990732" y="3998238"/>
              <a:ext cx="12329" cy="394527"/>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1674588" y="3862619"/>
              <a:ext cx="211864" cy="13561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369493" y="3862619"/>
              <a:ext cx="211864" cy="13561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058695" y="3879400"/>
              <a:ext cx="211864" cy="135619"/>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1031835" y="4309588"/>
              <a:ext cx="238724" cy="171192"/>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1679345" y="4342887"/>
              <a:ext cx="246666" cy="13318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2388782" y="4392765"/>
              <a:ext cx="246666" cy="133188"/>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757416" y="4062238"/>
              <a:ext cx="0" cy="249663"/>
            </a:xfrm>
            <a:prstGeom prst="line">
              <a:avLst/>
            </a:prstGeom>
            <a:ln w="12700" cmpd="sng">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52" name="TextBox 51"/>
          <p:cNvSpPr txBox="1"/>
          <p:nvPr/>
        </p:nvSpPr>
        <p:spPr>
          <a:xfrm>
            <a:off x="6455648" y="3144161"/>
            <a:ext cx="2438438" cy="369332"/>
          </a:xfrm>
          <a:prstGeom prst="rect">
            <a:avLst/>
          </a:prstGeom>
          <a:noFill/>
        </p:spPr>
        <p:txBody>
          <a:bodyPr wrap="none" rtlCol="0">
            <a:spAutoFit/>
          </a:bodyPr>
          <a:lstStyle/>
          <a:p>
            <a:r>
              <a:rPr lang="en-US" dirty="0" smtClean="0"/>
              <a:t>Aluminum Oxide (Al</a:t>
            </a:r>
            <a:r>
              <a:rPr lang="en-US" baseline="-25000" dirty="0" smtClean="0"/>
              <a:t>2</a:t>
            </a:r>
            <a:r>
              <a:rPr lang="en-US" dirty="0" smtClean="0"/>
              <a:t>O</a:t>
            </a:r>
            <a:r>
              <a:rPr lang="en-US" baseline="-25000" dirty="0"/>
              <a:t>3</a:t>
            </a:r>
            <a:r>
              <a:rPr lang="en-US" dirty="0" smtClean="0"/>
              <a:t>)</a:t>
            </a:r>
            <a:endParaRPr lang="en-US" dirty="0"/>
          </a:p>
        </p:txBody>
      </p:sp>
      <p:sp>
        <p:nvSpPr>
          <p:cNvPr id="53" name="TextBox 52"/>
          <p:cNvSpPr txBox="1"/>
          <p:nvPr/>
        </p:nvSpPr>
        <p:spPr>
          <a:xfrm>
            <a:off x="6008472" y="5273625"/>
            <a:ext cx="1239868" cy="369332"/>
          </a:xfrm>
          <a:prstGeom prst="rect">
            <a:avLst/>
          </a:prstGeom>
          <a:noFill/>
        </p:spPr>
        <p:txBody>
          <a:bodyPr wrap="none" rtlCol="0">
            <a:spAutoFit/>
          </a:bodyPr>
          <a:lstStyle/>
          <a:p>
            <a:r>
              <a:rPr lang="en-US" dirty="0" smtClean="0"/>
              <a:t>Silica (SiO</a:t>
            </a:r>
            <a:r>
              <a:rPr lang="en-US" baseline="-25000" dirty="0" smtClean="0"/>
              <a:t>2</a:t>
            </a:r>
            <a:r>
              <a:rPr lang="en-US" dirty="0" smtClean="0"/>
              <a:t>)</a:t>
            </a:r>
            <a:endParaRPr lang="en-US" dirty="0"/>
          </a:p>
        </p:txBody>
      </p:sp>
      <p:grpSp>
        <p:nvGrpSpPr>
          <p:cNvPr id="89" name="Group 88"/>
          <p:cNvGrpSpPr/>
          <p:nvPr/>
        </p:nvGrpSpPr>
        <p:grpSpPr>
          <a:xfrm>
            <a:off x="5198843" y="2167529"/>
            <a:ext cx="2476024" cy="1953264"/>
            <a:chOff x="5353664" y="1997296"/>
            <a:chExt cx="2476024" cy="1953264"/>
          </a:xfrm>
        </p:grpSpPr>
        <p:sp>
          <p:nvSpPr>
            <p:cNvPr id="58" name="Oval 57"/>
            <p:cNvSpPr/>
            <p:nvPr/>
          </p:nvSpPr>
          <p:spPr>
            <a:xfrm>
              <a:off x="5944583" y="3020629"/>
              <a:ext cx="518073" cy="518073"/>
            </a:xfrm>
            <a:prstGeom prst="ellipse">
              <a:avLst/>
            </a:prstGeom>
            <a:solidFill>
              <a:schemeClr val="bg1">
                <a:lumMod val="65000"/>
              </a:schemeClr>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a:t>
              </a:r>
              <a:endParaRPr lang="en-US" dirty="0">
                <a:solidFill>
                  <a:schemeClr val="tx1"/>
                </a:solidFill>
              </a:endParaRPr>
            </a:p>
          </p:txBody>
        </p:sp>
        <p:sp>
          <p:nvSpPr>
            <p:cNvPr id="59" name="Oval 58"/>
            <p:cNvSpPr/>
            <p:nvPr/>
          </p:nvSpPr>
          <p:spPr>
            <a:xfrm>
              <a:off x="6695367" y="1997296"/>
              <a:ext cx="518073" cy="518073"/>
            </a:xfrm>
            <a:prstGeom prst="ellipse">
              <a:avLst/>
            </a:prstGeom>
            <a:solidFill>
              <a:schemeClr val="bg1">
                <a:lumMod val="65000"/>
              </a:schemeClr>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Al</a:t>
              </a:r>
              <a:endParaRPr lang="en-US" dirty="0">
                <a:solidFill>
                  <a:schemeClr val="tx1"/>
                </a:solidFill>
              </a:endParaRPr>
            </a:p>
          </p:txBody>
        </p:sp>
        <p:sp>
          <p:nvSpPr>
            <p:cNvPr id="61" name="Oval 60"/>
            <p:cNvSpPr/>
            <p:nvPr/>
          </p:nvSpPr>
          <p:spPr>
            <a:xfrm>
              <a:off x="6026112" y="2388574"/>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a:t>
              </a:r>
              <a:endParaRPr lang="en-US" dirty="0"/>
            </a:p>
          </p:txBody>
        </p:sp>
        <p:sp>
          <p:nvSpPr>
            <p:cNvPr id="62" name="Oval 61"/>
            <p:cNvSpPr/>
            <p:nvPr/>
          </p:nvSpPr>
          <p:spPr>
            <a:xfrm>
              <a:off x="5353664" y="3577414"/>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a:t>
              </a:r>
              <a:endParaRPr lang="en-US" dirty="0"/>
            </a:p>
          </p:txBody>
        </p:sp>
        <p:sp>
          <p:nvSpPr>
            <p:cNvPr id="63" name="Oval 62"/>
            <p:cNvSpPr/>
            <p:nvPr/>
          </p:nvSpPr>
          <p:spPr>
            <a:xfrm>
              <a:off x="7456542" y="2388587"/>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a:t>
              </a:r>
              <a:endParaRPr lang="en-US" dirty="0"/>
            </a:p>
          </p:txBody>
        </p:sp>
        <p:cxnSp>
          <p:nvCxnSpPr>
            <p:cNvPr id="64" name="Straight Connector 63"/>
            <p:cNvCxnSpPr/>
            <p:nvPr/>
          </p:nvCxnSpPr>
          <p:spPr>
            <a:xfrm>
              <a:off x="7181688" y="2388587"/>
              <a:ext cx="274854" cy="126782"/>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7209912" y="2332252"/>
              <a:ext cx="274854" cy="126782"/>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6388469" y="2366628"/>
              <a:ext cx="324538" cy="132678"/>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endCxn id="61" idx="4"/>
            </p:cNvCxnSpPr>
            <p:nvPr/>
          </p:nvCxnSpPr>
          <p:spPr>
            <a:xfrm flipH="1" flipV="1">
              <a:off x="6212685" y="2761720"/>
              <a:ext cx="3646" cy="258909"/>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endCxn id="58" idx="3"/>
            </p:cNvCxnSpPr>
            <p:nvPr/>
          </p:nvCxnSpPr>
          <p:spPr>
            <a:xfrm flipV="1">
              <a:off x="5726810" y="3462832"/>
              <a:ext cx="293643" cy="234279"/>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5685182" y="3403922"/>
              <a:ext cx="293643" cy="234279"/>
            </a:xfrm>
            <a:prstGeom prst="line">
              <a:avLst/>
            </a:prstGeom>
            <a:ln w="19050" cmpd="sng">
              <a:solidFill>
                <a:srgbClr val="000000"/>
              </a:solidFill>
            </a:ln>
          </p:spPr>
          <p:style>
            <a:lnRef idx="2">
              <a:schemeClr val="accent1"/>
            </a:lnRef>
            <a:fillRef idx="0">
              <a:schemeClr val="accent1"/>
            </a:fillRef>
            <a:effectRef idx="1">
              <a:schemeClr val="accent1"/>
            </a:effectRef>
            <a:fontRef idx="minor">
              <a:schemeClr val="tx1"/>
            </a:fontRef>
          </p:style>
        </p:cxnSp>
      </p:grpSp>
      <p:grpSp>
        <p:nvGrpSpPr>
          <p:cNvPr id="3" name="Group 2"/>
          <p:cNvGrpSpPr/>
          <p:nvPr/>
        </p:nvGrpSpPr>
        <p:grpSpPr>
          <a:xfrm>
            <a:off x="5635326" y="4400197"/>
            <a:ext cx="1887542" cy="759938"/>
            <a:chOff x="5635326" y="4400197"/>
            <a:chExt cx="1887542" cy="759938"/>
          </a:xfrm>
        </p:grpSpPr>
        <p:sp>
          <p:nvSpPr>
            <p:cNvPr id="91" name="Oval 90"/>
            <p:cNvSpPr/>
            <p:nvPr/>
          </p:nvSpPr>
          <p:spPr>
            <a:xfrm>
              <a:off x="6314185" y="4642062"/>
              <a:ext cx="518073" cy="518073"/>
            </a:xfrm>
            <a:prstGeom prst="ellipse">
              <a:avLst/>
            </a:prstGeom>
            <a:solidFill>
              <a:srgbClr val="FF66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Si</a:t>
              </a:r>
              <a:endParaRPr lang="en-US" dirty="0">
                <a:solidFill>
                  <a:schemeClr val="tx1"/>
                </a:solidFill>
              </a:endParaRPr>
            </a:p>
          </p:txBody>
        </p:sp>
        <p:sp>
          <p:nvSpPr>
            <p:cNvPr id="92" name="Oval 91"/>
            <p:cNvSpPr/>
            <p:nvPr/>
          </p:nvSpPr>
          <p:spPr>
            <a:xfrm>
              <a:off x="5635326" y="4447616"/>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a:t>
              </a:r>
              <a:endParaRPr lang="en-US" dirty="0"/>
            </a:p>
          </p:txBody>
        </p:sp>
        <p:sp>
          <p:nvSpPr>
            <p:cNvPr id="93" name="Oval 92"/>
            <p:cNvSpPr/>
            <p:nvPr/>
          </p:nvSpPr>
          <p:spPr>
            <a:xfrm>
              <a:off x="7149722" y="4400197"/>
              <a:ext cx="373146" cy="373146"/>
            </a:xfrm>
            <a:prstGeom prst="ellipse">
              <a:avLst/>
            </a:prstGeom>
            <a:solidFill>
              <a:srgbClr val="008000"/>
            </a:solidFill>
            <a:ln w="1905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O</a:t>
              </a:r>
              <a:endParaRPr lang="en-US" dirty="0"/>
            </a:p>
          </p:txBody>
        </p:sp>
        <p:cxnSp>
          <p:nvCxnSpPr>
            <p:cNvPr id="95" name="Straight Connector 94"/>
            <p:cNvCxnSpPr>
              <a:stCxn id="92" idx="5"/>
              <a:endCxn id="91" idx="2"/>
            </p:cNvCxnSpPr>
            <p:nvPr/>
          </p:nvCxnSpPr>
          <p:spPr>
            <a:xfrm>
              <a:off x="5953826" y="4766116"/>
              <a:ext cx="360359" cy="13498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6008472" y="4634735"/>
              <a:ext cx="354009" cy="12711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a:stCxn id="91" idx="6"/>
              <a:endCxn id="93" idx="3"/>
            </p:cNvCxnSpPr>
            <p:nvPr/>
          </p:nvCxnSpPr>
          <p:spPr>
            <a:xfrm flipV="1">
              <a:off x="6832258" y="4718697"/>
              <a:ext cx="372110" cy="18240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6811126" y="4610537"/>
              <a:ext cx="334364" cy="16915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04" name="TextBox 103"/>
          <p:cNvSpPr txBox="1"/>
          <p:nvPr/>
        </p:nvSpPr>
        <p:spPr>
          <a:xfrm>
            <a:off x="3801856" y="1362405"/>
            <a:ext cx="1396987" cy="461665"/>
          </a:xfrm>
          <a:prstGeom prst="rect">
            <a:avLst/>
          </a:prstGeom>
          <a:noFill/>
        </p:spPr>
        <p:txBody>
          <a:bodyPr wrap="none" rtlCol="0">
            <a:spAutoFit/>
          </a:bodyPr>
          <a:lstStyle/>
          <a:p>
            <a:r>
              <a:rPr lang="en-US" sz="2400" b="1" dirty="0" smtClean="0"/>
              <a:t>Examples</a:t>
            </a:r>
            <a:endParaRPr lang="en-US" sz="2400" b="1" dirty="0"/>
          </a:p>
        </p:txBody>
      </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Dust-driven</a:t>
            </a:r>
            <a:r>
              <a:rPr lang="en-US" dirty="0" smtClean="0"/>
              <a:t> Winds</a:t>
            </a:r>
            <a:endParaRPr lang="en-US" dirty="0"/>
          </a:p>
        </p:txBody>
      </p:sp>
      <p:sp>
        <p:nvSpPr>
          <p:cNvPr id="3" name="Content Placeholder 2"/>
          <p:cNvSpPr>
            <a:spLocks noGrp="1"/>
          </p:cNvSpPr>
          <p:nvPr>
            <p:ph idx="1"/>
          </p:nvPr>
        </p:nvSpPr>
        <p:spPr>
          <a:xfrm>
            <a:off x="71120" y="1270000"/>
            <a:ext cx="4033520" cy="4988560"/>
          </a:xfrm>
        </p:spPr>
        <p:txBody>
          <a:bodyPr>
            <a:normAutofit fontScale="92500" lnSpcReduction="10000"/>
          </a:bodyPr>
          <a:lstStyle/>
          <a:p>
            <a:r>
              <a:rPr lang="en-US" sz="2800" dirty="0">
                <a:solidFill>
                  <a:srgbClr val="000000"/>
                </a:solidFill>
              </a:rPr>
              <a:t>Like gas in </a:t>
            </a:r>
            <a:r>
              <a:rPr lang="en-US" sz="2800" dirty="0">
                <a:solidFill>
                  <a:srgbClr val="3366FF"/>
                </a:solidFill>
              </a:rPr>
              <a:t>line-driven </a:t>
            </a:r>
            <a:r>
              <a:rPr lang="en-US" sz="2800" dirty="0">
                <a:solidFill>
                  <a:srgbClr val="000000"/>
                </a:solidFill>
              </a:rPr>
              <a:t>winds, </a:t>
            </a:r>
            <a:r>
              <a:rPr lang="en-US" sz="2800" dirty="0" smtClean="0">
                <a:solidFill>
                  <a:srgbClr val="000000"/>
                </a:solidFill>
              </a:rPr>
              <a:t>dust grains can </a:t>
            </a:r>
            <a:r>
              <a:rPr lang="en-US" sz="2800" dirty="0">
                <a:solidFill>
                  <a:srgbClr val="000000"/>
                </a:solidFill>
              </a:rPr>
              <a:t>also be driven by photon </a:t>
            </a:r>
            <a:r>
              <a:rPr lang="en-US" sz="2800" dirty="0" smtClean="0">
                <a:solidFill>
                  <a:srgbClr val="000000"/>
                </a:solidFill>
              </a:rPr>
              <a:t>absorption</a:t>
            </a:r>
            <a:br>
              <a:rPr lang="en-US" sz="2800" dirty="0" smtClean="0">
                <a:solidFill>
                  <a:srgbClr val="000000"/>
                </a:solidFill>
              </a:rPr>
            </a:br>
            <a:endParaRPr lang="en-US" sz="2800" dirty="0">
              <a:solidFill>
                <a:srgbClr val="000000"/>
              </a:solidFill>
            </a:endParaRPr>
          </a:p>
          <a:p>
            <a:r>
              <a:rPr lang="en-US" sz="2800" dirty="0" smtClean="0">
                <a:solidFill>
                  <a:srgbClr val="000000"/>
                </a:solidFill>
              </a:rPr>
              <a:t>Absorption not just from specific lines</a:t>
            </a:r>
            <a:br>
              <a:rPr lang="en-US" sz="2800" dirty="0" smtClean="0">
                <a:solidFill>
                  <a:srgbClr val="000000"/>
                </a:solidFill>
              </a:rPr>
            </a:br>
            <a:endParaRPr lang="en-US" sz="2800" dirty="0" smtClean="0">
              <a:solidFill>
                <a:srgbClr val="000000"/>
              </a:solidFill>
            </a:endParaRPr>
          </a:p>
          <a:p>
            <a:r>
              <a:rPr lang="en-US" sz="2800" dirty="0" smtClean="0"/>
              <a:t>Radiation pressure must </a:t>
            </a:r>
            <a:br>
              <a:rPr lang="en-US" sz="2800" dirty="0" smtClean="0"/>
            </a:br>
            <a:r>
              <a:rPr lang="en-US" sz="2800" dirty="0" smtClean="0"/>
              <a:t>&gt; gravity</a:t>
            </a:r>
          </a:p>
          <a:p>
            <a:endParaRPr lang="en-US" sz="2800" dirty="0"/>
          </a:p>
          <a:p>
            <a:r>
              <a:rPr lang="en-US" sz="2800" dirty="0" smtClean="0"/>
              <a:t>However…</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48</a:t>
            </a:fld>
            <a:endParaRPr lang="en-US"/>
          </a:p>
        </p:txBody>
      </p:sp>
      <p:pic>
        <p:nvPicPr>
          <p:cNvPr id="6" name="Picture 5" descr="solar_wind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1" name="Oval 10"/>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4104640" y="1270000"/>
            <a:ext cx="4915612" cy="5086350"/>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185455" y="1342976"/>
            <a:ext cx="3965336" cy="646331"/>
          </a:xfrm>
          <a:prstGeom prst="rect">
            <a:avLst/>
          </a:prstGeom>
          <a:noFill/>
        </p:spPr>
        <p:txBody>
          <a:bodyPr wrap="none" rtlCol="0">
            <a:spAutoFit/>
          </a:bodyPr>
          <a:lstStyle/>
          <a:p>
            <a:r>
              <a:rPr lang="en-US" dirty="0" smtClean="0"/>
              <a:t>Opacity of dust: </a:t>
            </a:r>
            <a:r>
              <a:rPr lang="en-US" dirty="0" err="1" smtClean="0"/>
              <a:t>κ</a:t>
            </a:r>
            <a:r>
              <a:rPr lang="en-US" baseline="-25000" dirty="0" err="1" smtClean="0"/>
              <a:t>d</a:t>
            </a:r>
            <a:r>
              <a:rPr lang="en-US" dirty="0" smtClean="0"/>
              <a:t> ≈ 10 cm</a:t>
            </a:r>
            <a:r>
              <a:rPr lang="en-US" baseline="30000" dirty="0" smtClean="0"/>
              <a:t>2</a:t>
            </a:r>
            <a:r>
              <a:rPr lang="en-US" dirty="0" smtClean="0"/>
              <a:t> / g</a:t>
            </a:r>
            <a:r>
              <a:rPr lang="en-US" baseline="30000" dirty="0" smtClean="0"/>
              <a:t> </a:t>
            </a:r>
            <a:r>
              <a:rPr lang="en-US" dirty="0" smtClean="0"/>
              <a:t>(carbon)</a:t>
            </a:r>
          </a:p>
          <a:p>
            <a:r>
              <a:rPr lang="en-US" dirty="0"/>
              <a:t>	</a:t>
            </a:r>
            <a:r>
              <a:rPr lang="en-US" dirty="0" smtClean="0"/>
              <a:t>		   	    5 cm</a:t>
            </a:r>
            <a:r>
              <a:rPr lang="en-US" baseline="30000" dirty="0" smtClean="0"/>
              <a:t>2</a:t>
            </a:r>
            <a:r>
              <a:rPr lang="en-US" dirty="0" smtClean="0"/>
              <a:t> </a:t>
            </a:r>
            <a:r>
              <a:rPr lang="en-US" dirty="0"/>
              <a:t>/ g</a:t>
            </a:r>
            <a:r>
              <a:rPr lang="en-US" dirty="0" smtClean="0"/>
              <a:t> (oxide)</a:t>
            </a:r>
            <a:endParaRPr lang="en-US" dirty="0"/>
          </a:p>
        </p:txBody>
      </p:sp>
      <p:sp>
        <p:nvSpPr>
          <p:cNvPr id="15" name="TextBox 14"/>
          <p:cNvSpPr txBox="1"/>
          <p:nvPr/>
        </p:nvSpPr>
        <p:spPr>
          <a:xfrm>
            <a:off x="4185455" y="2078184"/>
            <a:ext cx="2539991" cy="369332"/>
          </a:xfrm>
          <a:prstGeom prst="rect">
            <a:avLst/>
          </a:prstGeom>
          <a:noFill/>
        </p:spPr>
        <p:txBody>
          <a:bodyPr wrap="none" rtlCol="0">
            <a:spAutoFit/>
          </a:bodyPr>
          <a:lstStyle/>
          <a:p>
            <a:r>
              <a:rPr lang="en-US" dirty="0" smtClean="0"/>
              <a:t>Radiation Pressure force:</a:t>
            </a:r>
            <a:endParaRPr lang="en-US" dirty="0"/>
          </a:p>
        </p:txBody>
      </p:sp>
      <p:sp>
        <p:nvSpPr>
          <p:cNvPr id="16" name="TextBox 15"/>
          <p:cNvSpPr txBox="1"/>
          <p:nvPr/>
        </p:nvSpPr>
        <p:spPr>
          <a:xfrm>
            <a:off x="4195696" y="2534406"/>
            <a:ext cx="1739403" cy="369332"/>
          </a:xfrm>
          <a:prstGeom prst="rect">
            <a:avLst/>
          </a:prstGeom>
          <a:noFill/>
        </p:spPr>
        <p:txBody>
          <a:bodyPr wrap="none" rtlCol="0">
            <a:spAutoFit/>
          </a:bodyPr>
          <a:lstStyle/>
          <a:p>
            <a:r>
              <a:rPr lang="en-US" dirty="0" smtClean="0"/>
              <a:t>Force of Gravity:</a:t>
            </a:r>
            <a:endParaRPr lang="en-US" dirty="0"/>
          </a:p>
        </p:txBody>
      </p:sp>
      <p:sp>
        <p:nvSpPr>
          <p:cNvPr id="19" name="TextBox 18"/>
          <p:cNvSpPr txBox="1"/>
          <p:nvPr/>
        </p:nvSpPr>
        <p:spPr>
          <a:xfrm>
            <a:off x="4527970" y="3740614"/>
            <a:ext cx="1580030" cy="369332"/>
          </a:xfrm>
          <a:prstGeom prst="rect">
            <a:avLst/>
          </a:prstGeom>
          <a:noFill/>
        </p:spPr>
        <p:txBody>
          <a:bodyPr wrap="none" rtlCol="0">
            <a:spAutoFit/>
          </a:bodyPr>
          <a:lstStyle/>
          <a:p>
            <a:pPr algn="ctr"/>
            <a:r>
              <a:rPr lang="en-US" dirty="0" smtClean="0"/>
              <a:t>For oxide dust:</a:t>
            </a:r>
            <a:endParaRPr lang="en-US" dirty="0"/>
          </a:p>
        </p:txBody>
      </p:sp>
      <p:sp>
        <p:nvSpPr>
          <p:cNvPr id="21" name="TextBox 20"/>
          <p:cNvSpPr txBox="1"/>
          <p:nvPr/>
        </p:nvSpPr>
        <p:spPr>
          <a:xfrm>
            <a:off x="7002386" y="3752159"/>
            <a:ext cx="1722159" cy="369332"/>
          </a:xfrm>
          <a:prstGeom prst="rect">
            <a:avLst/>
          </a:prstGeom>
          <a:noFill/>
        </p:spPr>
        <p:txBody>
          <a:bodyPr wrap="none" rtlCol="0">
            <a:spAutoFit/>
          </a:bodyPr>
          <a:lstStyle/>
          <a:p>
            <a:pPr algn="ctr"/>
            <a:r>
              <a:rPr lang="en-US" dirty="0" smtClean="0"/>
              <a:t>For carbon dust:</a:t>
            </a:r>
            <a:endParaRPr lang="en-US" dirty="0"/>
          </a:p>
        </p:txBody>
      </p:sp>
      <p:sp>
        <p:nvSpPr>
          <p:cNvPr id="25" name="TextBox 24"/>
          <p:cNvSpPr txBox="1"/>
          <p:nvPr/>
        </p:nvSpPr>
        <p:spPr>
          <a:xfrm>
            <a:off x="5509348" y="4883725"/>
            <a:ext cx="2101507" cy="369332"/>
          </a:xfrm>
          <a:prstGeom prst="rect">
            <a:avLst/>
          </a:prstGeom>
          <a:noFill/>
        </p:spPr>
        <p:txBody>
          <a:bodyPr wrap="none" rtlCol="0">
            <a:spAutoFit/>
          </a:bodyPr>
          <a:lstStyle/>
          <a:p>
            <a:r>
              <a:rPr lang="en-US" dirty="0" smtClean="0"/>
              <a:t>Typical M</a:t>
            </a:r>
            <a:r>
              <a:rPr lang="en-US" baseline="-25000" dirty="0" smtClean="0"/>
              <a:t>AGB</a:t>
            </a:r>
            <a:r>
              <a:rPr lang="en-US" dirty="0" smtClean="0"/>
              <a:t>: 1-9 M</a:t>
            </a:r>
            <a:r>
              <a:rPr lang="en-US" baseline="-25000" dirty="0"/>
              <a:t>⊙</a:t>
            </a:r>
            <a:endParaRPr lang="en-US" dirty="0"/>
          </a:p>
        </p:txBody>
      </p:sp>
      <p:sp>
        <p:nvSpPr>
          <p:cNvPr id="26" name="TextBox 25"/>
          <p:cNvSpPr txBox="1"/>
          <p:nvPr/>
        </p:nvSpPr>
        <p:spPr>
          <a:xfrm>
            <a:off x="5524218" y="5287753"/>
            <a:ext cx="2057963" cy="369332"/>
          </a:xfrm>
          <a:prstGeom prst="rect">
            <a:avLst/>
          </a:prstGeom>
          <a:noFill/>
        </p:spPr>
        <p:txBody>
          <a:bodyPr wrap="none" rtlCol="0">
            <a:spAutoFit/>
          </a:bodyPr>
          <a:lstStyle/>
          <a:p>
            <a:r>
              <a:rPr lang="en-US" dirty="0" smtClean="0"/>
              <a:t>Typical L</a:t>
            </a:r>
            <a:r>
              <a:rPr lang="en-US" baseline="-25000" dirty="0" smtClean="0"/>
              <a:t>AGB</a:t>
            </a:r>
            <a:r>
              <a:rPr lang="en-US" dirty="0" smtClean="0"/>
              <a:t>: &gt; 10</a:t>
            </a:r>
            <a:r>
              <a:rPr lang="en-US" baseline="30000" dirty="0" smtClean="0"/>
              <a:t>3</a:t>
            </a:r>
            <a:r>
              <a:rPr lang="en-US" baseline="-25000" dirty="0" smtClean="0"/>
              <a:t> </a:t>
            </a:r>
            <a:r>
              <a:rPr lang="en-US" dirty="0" smtClean="0"/>
              <a:t>L</a:t>
            </a:r>
            <a:r>
              <a:rPr lang="en-US" baseline="-25000" dirty="0"/>
              <a:t>⊙</a:t>
            </a:r>
            <a:r>
              <a:rPr lang="en-US" dirty="0" smtClean="0"/>
              <a:t> </a:t>
            </a:r>
            <a:endParaRPr lang="en-US" dirty="0"/>
          </a:p>
        </p:txBody>
      </p:sp>
      <p:sp>
        <p:nvSpPr>
          <p:cNvPr id="29" name="TextBox 28"/>
          <p:cNvSpPr txBox="1"/>
          <p:nvPr/>
        </p:nvSpPr>
        <p:spPr>
          <a:xfrm>
            <a:off x="5397794" y="5784384"/>
            <a:ext cx="2184387" cy="369332"/>
          </a:xfrm>
          <a:prstGeom prst="rect">
            <a:avLst/>
          </a:prstGeom>
          <a:noFill/>
        </p:spPr>
        <p:txBody>
          <a:bodyPr wrap="none" rtlCol="0">
            <a:spAutoFit/>
          </a:bodyPr>
          <a:lstStyle/>
          <a:p>
            <a:r>
              <a:rPr lang="en-US" dirty="0" smtClean="0"/>
              <a:t>10</a:t>
            </a:r>
            <a:r>
              <a:rPr lang="en-US" baseline="30000" dirty="0" smtClean="0"/>
              <a:t>3</a:t>
            </a:r>
            <a:r>
              <a:rPr lang="en-US" dirty="0" smtClean="0"/>
              <a:t> &gt;&gt;&gt;&gt;&gt; 150 or 300</a:t>
            </a:r>
            <a:endParaRPr lang="en-US" dirty="0"/>
          </a:p>
        </p:txBody>
      </p:sp>
      <p:sp>
        <p:nvSpPr>
          <p:cNvPr id="30" name="TextBox 29"/>
          <p:cNvSpPr txBox="1"/>
          <p:nvPr/>
        </p:nvSpPr>
        <p:spPr>
          <a:xfrm>
            <a:off x="7626442" y="5784384"/>
            <a:ext cx="389850" cy="369332"/>
          </a:xfrm>
          <a:prstGeom prst="rect">
            <a:avLst/>
          </a:prstGeom>
          <a:noFill/>
        </p:spPr>
        <p:txBody>
          <a:bodyPr wrap="none" rtlCol="0">
            <a:spAutoFit/>
          </a:bodyPr>
          <a:lstStyle/>
          <a:p>
            <a:r>
              <a:rPr lang="en-US" dirty="0" smtClean="0">
                <a:latin typeface="Zapf Dingbats"/>
                <a:ea typeface="Zapf Dingbats"/>
                <a:cs typeface="Zapf Dingbats"/>
                <a:sym typeface="Zapf Dingbats"/>
              </a:rPr>
              <a:t>✔</a:t>
            </a:r>
            <a:endParaRPr lang="en-US" dirty="0"/>
          </a:p>
        </p:txBody>
      </p:sp>
      <p:graphicFrame>
        <p:nvGraphicFramePr>
          <p:cNvPr id="31" name="Object 30"/>
          <p:cNvGraphicFramePr>
            <a:graphicFrameLocks noChangeAspect="1"/>
          </p:cNvGraphicFramePr>
          <p:nvPr>
            <p:extLst>
              <p:ext uri="{D42A27DB-BD31-4B8C-83A1-F6EECF244321}">
                <p14:modId xmlns:p14="http://schemas.microsoft.com/office/powerpoint/2010/main" val="30029988"/>
              </p:ext>
            </p:extLst>
          </p:nvPr>
        </p:nvGraphicFramePr>
        <p:xfrm>
          <a:off x="6725446" y="2102031"/>
          <a:ext cx="1748041" cy="386195"/>
        </p:xfrm>
        <a:graphic>
          <a:graphicData uri="http://schemas.openxmlformats.org/presentationml/2006/ole">
            <mc:AlternateContent xmlns:mc="http://schemas.openxmlformats.org/markup-compatibility/2006">
              <mc:Choice xmlns:v="urn:schemas-microsoft-com:vml" Requires="v">
                <p:oleObj spid="_x0000_s13904" name="Equation" r:id="rId5" imgW="1092200" imgH="241300" progId="Equation.3">
                  <p:embed/>
                </p:oleObj>
              </mc:Choice>
              <mc:Fallback>
                <p:oleObj name="Equation" r:id="rId5" imgW="1092200" imgH="241300" progId="Equation.3">
                  <p:embed/>
                  <p:pic>
                    <p:nvPicPr>
                      <p:cNvPr id="0" name=""/>
                      <p:cNvPicPr/>
                      <p:nvPr/>
                    </p:nvPicPr>
                    <p:blipFill>
                      <a:blip r:embed="rId6"/>
                      <a:stretch>
                        <a:fillRect/>
                      </a:stretch>
                    </p:blipFill>
                    <p:spPr>
                      <a:xfrm>
                        <a:off x="6725446" y="2102031"/>
                        <a:ext cx="1748041" cy="386195"/>
                      </a:xfrm>
                      <a:prstGeom prst="rect">
                        <a:avLst/>
                      </a:prstGeom>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400758438"/>
              </p:ext>
            </p:extLst>
          </p:nvPr>
        </p:nvGraphicFramePr>
        <p:xfrm>
          <a:off x="6725446" y="2505241"/>
          <a:ext cx="1360487" cy="385763"/>
        </p:xfrm>
        <a:graphic>
          <a:graphicData uri="http://schemas.openxmlformats.org/presentationml/2006/ole">
            <mc:AlternateContent xmlns:mc="http://schemas.openxmlformats.org/markup-compatibility/2006">
              <mc:Choice xmlns:v="urn:schemas-microsoft-com:vml" Requires="v">
                <p:oleObj spid="_x0000_s13905" name="Equation" r:id="rId7" imgW="850900" imgH="241300" progId="Equation.3">
                  <p:embed/>
                </p:oleObj>
              </mc:Choice>
              <mc:Fallback>
                <p:oleObj name="Equation" r:id="rId7" imgW="850900" imgH="241300" progId="Equation.3">
                  <p:embed/>
                  <p:pic>
                    <p:nvPicPr>
                      <p:cNvPr id="0" name=""/>
                      <p:cNvPicPr/>
                      <p:nvPr/>
                    </p:nvPicPr>
                    <p:blipFill>
                      <a:blip r:embed="rId8"/>
                      <a:stretch>
                        <a:fillRect/>
                      </a:stretch>
                    </p:blipFill>
                    <p:spPr>
                      <a:xfrm>
                        <a:off x="6725446" y="2505241"/>
                        <a:ext cx="1360487" cy="385763"/>
                      </a:xfrm>
                      <a:prstGeom prst="rect">
                        <a:avLst/>
                      </a:prstGeom>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2570769399"/>
              </p:ext>
            </p:extLst>
          </p:nvPr>
        </p:nvGraphicFramePr>
        <p:xfrm>
          <a:off x="6151282" y="2976568"/>
          <a:ext cx="792163" cy="346075"/>
        </p:xfrm>
        <a:graphic>
          <a:graphicData uri="http://schemas.openxmlformats.org/presentationml/2006/ole">
            <mc:AlternateContent xmlns:mc="http://schemas.openxmlformats.org/markup-compatibility/2006">
              <mc:Choice xmlns:v="urn:schemas-microsoft-com:vml" Requires="v">
                <p:oleObj spid="_x0000_s13906" name="Equation" r:id="rId9" imgW="495300" imgH="215900" progId="Equation.3">
                  <p:embed/>
                </p:oleObj>
              </mc:Choice>
              <mc:Fallback>
                <p:oleObj name="Equation" r:id="rId9" imgW="495300" imgH="215900" progId="Equation.3">
                  <p:embed/>
                  <p:pic>
                    <p:nvPicPr>
                      <p:cNvPr id="0" name=""/>
                      <p:cNvPicPr/>
                      <p:nvPr/>
                    </p:nvPicPr>
                    <p:blipFill>
                      <a:blip r:embed="rId10"/>
                      <a:stretch>
                        <a:fillRect/>
                      </a:stretch>
                    </p:blipFill>
                    <p:spPr>
                      <a:xfrm>
                        <a:off x="6151282" y="2976568"/>
                        <a:ext cx="792163" cy="346075"/>
                      </a:xfrm>
                      <a:prstGeom prst="rect">
                        <a:avLst/>
                      </a:prstGeom>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2889713191"/>
              </p:ext>
            </p:extLst>
          </p:nvPr>
        </p:nvGraphicFramePr>
        <p:xfrm>
          <a:off x="6151282" y="3391913"/>
          <a:ext cx="1747838" cy="346075"/>
        </p:xfrm>
        <a:graphic>
          <a:graphicData uri="http://schemas.openxmlformats.org/presentationml/2006/ole">
            <mc:AlternateContent xmlns:mc="http://schemas.openxmlformats.org/markup-compatibility/2006">
              <mc:Choice xmlns:v="urn:schemas-microsoft-com:vml" Requires="v">
                <p:oleObj spid="_x0000_s13907" name="Equation" r:id="rId11" imgW="1092200" imgH="215900" progId="Equation.3">
                  <p:embed/>
                </p:oleObj>
              </mc:Choice>
              <mc:Fallback>
                <p:oleObj name="Equation" r:id="rId11" imgW="1092200" imgH="215900" progId="Equation.3">
                  <p:embed/>
                  <p:pic>
                    <p:nvPicPr>
                      <p:cNvPr id="0" name=""/>
                      <p:cNvPicPr/>
                      <p:nvPr/>
                    </p:nvPicPr>
                    <p:blipFill>
                      <a:blip r:embed="rId12"/>
                      <a:stretch>
                        <a:fillRect/>
                      </a:stretch>
                    </p:blipFill>
                    <p:spPr>
                      <a:xfrm>
                        <a:off x="6151282" y="3391913"/>
                        <a:ext cx="1747838" cy="346075"/>
                      </a:xfrm>
                      <a:prstGeom prst="rect">
                        <a:avLst/>
                      </a:prstGeom>
                    </p:spPr>
                  </p:pic>
                </p:oleObj>
              </mc:Fallback>
            </mc:AlternateContent>
          </a:graphicData>
        </a:graphic>
      </p:graphicFrame>
      <p:graphicFrame>
        <p:nvGraphicFramePr>
          <p:cNvPr id="35" name="Object 34"/>
          <p:cNvGraphicFramePr>
            <a:graphicFrameLocks noChangeAspect="1"/>
          </p:cNvGraphicFramePr>
          <p:nvPr>
            <p:extLst>
              <p:ext uri="{D42A27DB-BD31-4B8C-83A1-F6EECF244321}">
                <p14:modId xmlns:p14="http://schemas.microsoft.com/office/powerpoint/2010/main" val="3878366368"/>
              </p:ext>
            </p:extLst>
          </p:nvPr>
        </p:nvGraphicFramePr>
        <p:xfrm>
          <a:off x="4505045" y="4077377"/>
          <a:ext cx="1646237" cy="692150"/>
        </p:xfrm>
        <a:graphic>
          <a:graphicData uri="http://schemas.openxmlformats.org/presentationml/2006/ole">
            <mc:AlternateContent xmlns:mc="http://schemas.openxmlformats.org/markup-compatibility/2006">
              <mc:Choice xmlns:v="urn:schemas-microsoft-com:vml" Requires="v">
                <p:oleObj spid="_x0000_s13908" name="Equation" r:id="rId13" imgW="1028700" imgH="431800" progId="Equation.3">
                  <p:embed/>
                </p:oleObj>
              </mc:Choice>
              <mc:Fallback>
                <p:oleObj name="Equation" r:id="rId13" imgW="1028700" imgH="431800" progId="Equation.3">
                  <p:embed/>
                  <p:pic>
                    <p:nvPicPr>
                      <p:cNvPr id="0" name=""/>
                      <p:cNvPicPr/>
                      <p:nvPr/>
                    </p:nvPicPr>
                    <p:blipFill>
                      <a:blip r:embed="rId14"/>
                      <a:stretch>
                        <a:fillRect/>
                      </a:stretch>
                    </p:blipFill>
                    <p:spPr>
                      <a:xfrm>
                        <a:off x="4505045" y="4077377"/>
                        <a:ext cx="1646237" cy="692150"/>
                      </a:xfrm>
                      <a:prstGeom prst="rect">
                        <a:avLst/>
                      </a:prstGeom>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1085239903"/>
              </p:ext>
            </p:extLst>
          </p:nvPr>
        </p:nvGraphicFramePr>
        <p:xfrm>
          <a:off x="7061200" y="4077377"/>
          <a:ext cx="1625600" cy="692150"/>
        </p:xfrm>
        <a:graphic>
          <a:graphicData uri="http://schemas.openxmlformats.org/presentationml/2006/ole">
            <mc:AlternateContent xmlns:mc="http://schemas.openxmlformats.org/markup-compatibility/2006">
              <mc:Choice xmlns:v="urn:schemas-microsoft-com:vml" Requires="v">
                <p:oleObj spid="_x0000_s13909" name="Equation" r:id="rId15" imgW="1016000" imgH="431800" progId="Equation.3">
                  <p:embed/>
                </p:oleObj>
              </mc:Choice>
              <mc:Fallback>
                <p:oleObj name="Equation" r:id="rId15" imgW="1016000" imgH="431800" progId="Equation.3">
                  <p:embed/>
                  <p:pic>
                    <p:nvPicPr>
                      <p:cNvPr id="0" name=""/>
                      <p:cNvPicPr/>
                      <p:nvPr/>
                    </p:nvPicPr>
                    <p:blipFill>
                      <a:blip r:embed="rId16"/>
                      <a:stretch>
                        <a:fillRect/>
                      </a:stretch>
                    </p:blipFill>
                    <p:spPr>
                      <a:xfrm>
                        <a:off x="7061200" y="4077377"/>
                        <a:ext cx="1625600" cy="692150"/>
                      </a:xfrm>
                      <a:prstGeom prst="rect">
                        <a:avLst/>
                      </a:prstGeom>
                    </p:spPr>
                  </p:pic>
                </p:oleObj>
              </mc:Fallback>
            </mc:AlternateContent>
          </a:graphicData>
        </a:graphic>
      </p:graphicFrame>
    </p:spTree>
    <p:extLst>
      <p:ext uri="{BB962C8B-B14F-4D97-AF65-F5344CB8AC3E}">
        <p14:creationId xmlns:p14="http://schemas.microsoft.com/office/powerpoint/2010/main" val="2274077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9" grpId="0"/>
      <p:bldP spid="21" grpId="0"/>
      <p:bldP spid="25" grpId="0"/>
      <p:bldP spid="26" grpId="0"/>
      <p:bldP spid="29"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Stellar Evolution</a:t>
            </a:r>
            <a:endParaRPr lang="en-US" dirty="0"/>
          </a:p>
        </p:txBody>
      </p:sp>
      <p:sp>
        <p:nvSpPr>
          <p:cNvPr id="3" name="Content Placeholder 2"/>
          <p:cNvSpPr>
            <a:spLocks noGrp="1"/>
          </p:cNvSpPr>
          <p:nvPr>
            <p:ph idx="1"/>
          </p:nvPr>
        </p:nvSpPr>
        <p:spPr>
          <a:xfrm>
            <a:off x="353838" y="1806962"/>
            <a:ext cx="8417316" cy="4361998"/>
          </a:xfrm>
        </p:spPr>
        <p:txBody>
          <a:bodyPr>
            <a:normAutofit/>
          </a:bodyPr>
          <a:lstStyle/>
          <a:p>
            <a:pPr marL="0" indent="0" algn="ctr">
              <a:buNone/>
            </a:pPr>
            <a:r>
              <a:rPr lang="en-US" b="1" dirty="0" smtClean="0"/>
              <a:t>The Main Sequence</a:t>
            </a:r>
          </a:p>
          <a:p>
            <a:pPr marL="0" indent="0" algn="ctr">
              <a:buNone/>
            </a:pPr>
            <a:endParaRPr lang="en-US" b="1" dirty="0" smtClean="0"/>
          </a:p>
          <a:p>
            <a:pPr marL="0" indent="0" algn="ctr">
              <a:buNone/>
            </a:pPr>
            <a:r>
              <a:rPr lang="en-US" b="1" dirty="0" smtClean="0">
                <a:solidFill>
                  <a:srgbClr val="FF0000"/>
                </a:solidFill>
              </a:rPr>
              <a:t>Low</a:t>
            </a:r>
            <a:r>
              <a:rPr lang="en-US" b="1" dirty="0" smtClean="0"/>
              <a:t>/</a:t>
            </a:r>
            <a:r>
              <a:rPr lang="en-US" b="1" dirty="0" smtClean="0">
                <a:solidFill>
                  <a:srgbClr val="FF6600"/>
                </a:solidFill>
              </a:rPr>
              <a:t>Intermediate </a:t>
            </a:r>
            <a:r>
              <a:rPr lang="en-US" b="1" dirty="0" smtClean="0"/>
              <a:t>Mass Stars </a:t>
            </a:r>
            <a:br>
              <a:rPr lang="en-US" b="1" dirty="0" smtClean="0"/>
            </a:br>
            <a:r>
              <a:rPr lang="en-US" b="1" dirty="0" smtClean="0"/>
              <a:t>(</a:t>
            </a:r>
            <a:r>
              <a:rPr lang="en-US" b="1" dirty="0" smtClean="0">
                <a:solidFill>
                  <a:srgbClr val="FF0000"/>
                </a:solidFill>
              </a:rPr>
              <a:t>0.8-2 M</a:t>
            </a:r>
            <a:r>
              <a:rPr lang="en-US" b="1" baseline="-25000" dirty="0" smtClean="0">
                <a:solidFill>
                  <a:srgbClr val="FF0000"/>
                </a:solidFill>
              </a:rPr>
              <a:t>⊙</a:t>
            </a:r>
            <a:r>
              <a:rPr lang="en-US" b="1" dirty="0" smtClean="0"/>
              <a:t>, </a:t>
            </a:r>
            <a:r>
              <a:rPr lang="en-US" b="1" dirty="0" smtClean="0">
                <a:solidFill>
                  <a:srgbClr val="FF6600"/>
                </a:solidFill>
              </a:rPr>
              <a:t>2-10 M</a:t>
            </a:r>
            <a:r>
              <a:rPr lang="en-US" b="1" baseline="-25000" dirty="0" smtClean="0">
                <a:solidFill>
                  <a:srgbClr val="FFFF00"/>
                </a:solidFill>
              </a:rPr>
              <a:t>⊙</a:t>
            </a:r>
            <a:r>
              <a:rPr lang="en-US" b="1" dirty="0" smtClean="0"/>
              <a:t>)</a:t>
            </a:r>
          </a:p>
          <a:p>
            <a:pPr marL="0" indent="0" algn="ctr">
              <a:buNone/>
            </a:pPr>
            <a:endParaRPr lang="en-US" b="1" dirty="0" smtClean="0"/>
          </a:p>
          <a:p>
            <a:pPr marL="0" indent="0" algn="ctr">
              <a:buNone/>
            </a:pPr>
            <a:r>
              <a:rPr lang="en-US" b="1" dirty="0" smtClean="0">
                <a:solidFill>
                  <a:srgbClr val="3366FF"/>
                </a:solidFill>
              </a:rPr>
              <a:t>High </a:t>
            </a:r>
            <a:r>
              <a:rPr lang="en-US" b="1" dirty="0" smtClean="0"/>
              <a:t>Mass Stars </a:t>
            </a:r>
            <a:br>
              <a:rPr lang="en-US" b="1" dirty="0" smtClean="0"/>
            </a:br>
            <a:r>
              <a:rPr lang="en-US" b="1" dirty="0" smtClean="0"/>
              <a:t>( &gt; </a:t>
            </a:r>
            <a:r>
              <a:rPr lang="en-US" b="1" dirty="0" smtClean="0">
                <a:solidFill>
                  <a:srgbClr val="3366FF"/>
                </a:solidFill>
              </a:rPr>
              <a:t>10 M</a:t>
            </a:r>
            <a:r>
              <a:rPr lang="en-US" b="1" baseline="-25000" dirty="0" smtClean="0">
                <a:solidFill>
                  <a:srgbClr val="3366FF"/>
                </a:solidFill>
              </a:rPr>
              <a:t>⊙</a:t>
            </a:r>
            <a:r>
              <a:rPr lang="en-US" b="1" dirty="0" smtClean="0"/>
              <a:t>)</a:t>
            </a:r>
            <a:endParaRPr lang="en-US" b="1"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Tree>
    <p:extLst>
      <p:ext uri="{BB962C8B-B14F-4D97-AF65-F5344CB8AC3E}">
        <p14:creationId xmlns:p14="http://schemas.microsoft.com/office/powerpoint/2010/main" val="169845062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518" y="1355183"/>
            <a:ext cx="3652981" cy="4938712"/>
          </a:xfrm>
        </p:spPr>
        <p:txBody>
          <a:bodyPr>
            <a:normAutofit/>
          </a:bodyPr>
          <a:lstStyle/>
          <a:p>
            <a:r>
              <a:rPr lang="en-US" sz="2800" dirty="0" smtClean="0"/>
              <a:t>Radiation can only drive dust </a:t>
            </a:r>
            <a:r>
              <a:rPr lang="en-US" sz="2800" b="1" i="1" dirty="0" smtClean="0"/>
              <a:t>if </a:t>
            </a:r>
            <a:r>
              <a:rPr lang="en-US" sz="2800" dirty="0" smtClean="0"/>
              <a:t>dust has formed</a:t>
            </a:r>
          </a:p>
          <a:p>
            <a:r>
              <a:rPr lang="en-US" sz="2800" dirty="0" smtClean="0"/>
              <a:t>At star surface, </a:t>
            </a:r>
            <a:br>
              <a:rPr lang="en-US" sz="2800" dirty="0" smtClean="0"/>
            </a:br>
            <a:r>
              <a:rPr lang="en-US" sz="2800" dirty="0" err="1" smtClean="0"/>
              <a:t>T</a:t>
            </a:r>
            <a:r>
              <a:rPr lang="en-US" sz="2800" baseline="-25000" dirty="0" err="1" smtClean="0"/>
              <a:t>eff</a:t>
            </a:r>
            <a:r>
              <a:rPr lang="en-US" sz="2800" dirty="0" smtClean="0"/>
              <a:t> ≈ 3000 K</a:t>
            </a:r>
          </a:p>
          <a:p>
            <a:r>
              <a:rPr lang="en-US" sz="2800" dirty="0" smtClean="0"/>
              <a:t>Oxide/carbon dust sublimates at 1200-1500 K</a:t>
            </a:r>
          </a:p>
          <a:p>
            <a:r>
              <a:rPr lang="en-US" sz="2800" dirty="0" smtClean="0"/>
              <a:t>Dust can’t form at surface!</a:t>
            </a:r>
            <a:endParaRPr lang="en-US" sz="2800" dirty="0"/>
          </a:p>
        </p:txBody>
      </p:sp>
      <p:sp>
        <p:nvSpPr>
          <p:cNvPr id="5" name="Slide Number Placeholder 4"/>
          <p:cNvSpPr>
            <a:spLocks noGrp="1"/>
          </p:cNvSpPr>
          <p:nvPr>
            <p:ph type="sldNum" sz="quarter" idx="12"/>
          </p:nvPr>
        </p:nvSpPr>
        <p:spPr/>
        <p:txBody>
          <a:bodyPr/>
          <a:lstStyle/>
          <a:p>
            <a:fld id="{2AEA1A1E-F5B2-6F40-9B1C-BBBBCA62E90C}" type="slidenum">
              <a:rPr lang="en-US" smtClean="0"/>
              <a:t>49</a:t>
            </a:fld>
            <a:endParaRPr lang="en-US"/>
          </a:p>
        </p:txBody>
      </p:sp>
      <p:pic>
        <p:nvPicPr>
          <p:cNvPr id="6" name="Picture 5" descr="solar_wind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Title 1"/>
          <p:cNvSpPr>
            <a:spLocks noGrp="1"/>
          </p:cNvSpPr>
          <p:nvPr>
            <p:ph type="title"/>
          </p:nvPr>
        </p:nvSpPr>
        <p:spPr/>
        <p:txBody>
          <a:bodyPr/>
          <a:lstStyle/>
          <a:p>
            <a:r>
              <a:rPr lang="en-US" dirty="0" smtClean="0">
                <a:solidFill>
                  <a:srgbClr val="FF0000"/>
                </a:solidFill>
              </a:rPr>
              <a:t>Dust-driven</a:t>
            </a:r>
            <a:r>
              <a:rPr lang="en-US" dirty="0" smtClean="0"/>
              <a:t> Winds</a:t>
            </a:r>
            <a:endParaRPr lang="en-US" dirty="0"/>
          </a:p>
        </p:txBody>
      </p:sp>
      <p:sp>
        <p:nvSpPr>
          <p:cNvPr id="8" name="Footer Placeholder 3"/>
          <p:cNvSpPr>
            <a:spLocks noGrp="1"/>
          </p:cNvSpPr>
          <p:nvPr>
            <p:ph type="ftr" sz="quarter" idx="11"/>
          </p:nvPr>
        </p:nvSpPr>
        <p:spPr/>
        <p:txBody>
          <a:bodyPr/>
          <a:lstStyle/>
          <a:p>
            <a:r>
              <a:rPr lang="en-US" dirty="0" smtClean="0"/>
              <a:t>Winds and Mass Loss</a:t>
            </a:r>
            <a:endParaRPr lang="en-US" dirty="0"/>
          </a:p>
        </p:txBody>
      </p:sp>
      <p:sp>
        <p:nvSpPr>
          <p:cNvPr id="9" name="Rectangle 8"/>
          <p:cNvSpPr/>
          <p:nvPr/>
        </p:nvSpPr>
        <p:spPr>
          <a:xfrm>
            <a:off x="3882525" y="1391727"/>
            <a:ext cx="5137727" cy="4816907"/>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022366" y="1547441"/>
            <a:ext cx="2591248" cy="646331"/>
          </a:xfrm>
          <a:prstGeom prst="rect">
            <a:avLst/>
          </a:prstGeom>
          <a:noFill/>
        </p:spPr>
        <p:txBody>
          <a:bodyPr wrap="square" rtlCol="0">
            <a:spAutoFit/>
          </a:bodyPr>
          <a:lstStyle/>
          <a:p>
            <a:r>
              <a:rPr lang="en-US" dirty="0" smtClean="0"/>
              <a:t>Energy absorbed by </a:t>
            </a:r>
            <a:br>
              <a:rPr lang="en-US" dirty="0" smtClean="0"/>
            </a:br>
            <a:r>
              <a:rPr lang="en-US" dirty="0" smtClean="0"/>
              <a:t>dust grain per second:</a:t>
            </a:r>
            <a:endParaRPr lang="en-US" baseline="-25000" dirty="0"/>
          </a:p>
        </p:txBody>
      </p:sp>
      <p:sp>
        <p:nvSpPr>
          <p:cNvPr id="12" name="TextBox 11"/>
          <p:cNvSpPr txBox="1"/>
          <p:nvPr/>
        </p:nvSpPr>
        <p:spPr>
          <a:xfrm>
            <a:off x="4022366" y="2421616"/>
            <a:ext cx="2270724" cy="646331"/>
          </a:xfrm>
          <a:prstGeom prst="rect">
            <a:avLst/>
          </a:prstGeom>
          <a:noFill/>
        </p:spPr>
        <p:txBody>
          <a:bodyPr wrap="none" rtlCol="0">
            <a:spAutoFit/>
          </a:bodyPr>
          <a:lstStyle/>
          <a:p>
            <a:r>
              <a:rPr lang="en-US" dirty="0" smtClean="0"/>
              <a:t>Energy emitted by </a:t>
            </a:r>
            <a:br>
              <a:rPr lang="en-US" dirty="0" smtClean="0"/>
            </a:br>
            <a:r>
              <a:rPr lang="en-US" dirty="0" smtClean="0"/>
              <a:t>dust grain per second:</a:t>
            </a:r>
            <a:endParaRPr lang="en-US" baseline="-25000" dirty="0"/>
          </a:p>
        </p:txBody>
      </p:sp>
      <p:graphicFrame>
        <p:nvGraphicFramePr>
          <p:cNvPr id="19" name="Object 18"/>
          <p:cNvGraphicFramePr>
            <a:graphicFrameLocks noChangeAspect="1"/>
          </p:cNvGraphicFramePr>
          <p:nvPr>
            <p:extLst>
              <p:ext uri="{D42A27DB-BD31-4B8C-83A1-F6EECF244321}">
                <p14:modId xmlns:p14="http://schemas.microsoft.com/office/powerpoint/2010/main" val="3617456941"/>
              </p:ext>
            </p:extLst>
          </p:nvPr>
        </p:nvGraphicFramePr>
        <p:xfrm>
          <a:off x="6445897" y="4912240"/>
          <a:ext cx="2366050" cy="979055"/>
        </p:xfrm>
        <a:graphic>
          <a:graphicData uri="http://schemas.openxmlformats.org/presentationml/2006/ole">
            <mc:AlternateContent xmlns:mc="http://schemas.openxmlformats.org/markup-compatibility/2006">
              <mc:Choice xmlns:v="urn:schemas-microsoft-com:vml" Requires="v">
                <p:oleObj spid="_x0000_s11932" name="Equation" r:id="rId5" imgW="1104900" imgH="457200" progId="Equation.3">
                  <p:embed/>
                </p:oleObj>
              </mc:Choice>
              <mc:Fallback>
                <p:oleObj name="Equation" r:id="rId5" imgW="1104900" imgH="457200" progId="Equation.3">
                  <p:embed/>
                  <p:pic>
                    <p:nvPicPr>
                      <p:cNvPr id="0" name=""/>
                      <p:cNvPicPr/>
                      <p:nvPr/>
                    </p:nvPicPr>
                    <p:blipFill>
                      <a:blip r:embed="rId6"/>
                      <a:stretch>
                        <a:fillRect/>
                      </a:stretch>
                    </p:blipFill>
                    <p:spPr>
                      <a:xfrm>
                        <a:off x="6445897" y="4912240"/>
                        <a:ext cx="2366050" cy="979055"/>
                      </a:xfrm>
                      <a:prstGeom prst="rect">
                        <a:avLst/>
                      </a:prstGeom>
                    </p:spPr>
                  </p:pic>
                </p:oleObj>
              </mc:Fallback>
            </mc:AlternateContent>
          </a:graphicData>
        </a:graphic>
      </p:graphicFrame>
      <p:sp>
        <p:nvSpPr>
          <p:cNvPr id="20" name="TextBox 19"/>
          <p:cNvSpPr txBox="1"/>
          <p:nvPr/>
        </p:nvSpPr>
        <p:spPr>
          <a:xfrm>
            <a:off x="4390524" y="5253987"/>
            <a:ext cx="999793" cy="369332"/>
          </a:xfrm>
          <a:prstGeom prst="rect">
            <a:avLst/>
          </a:prstGeom>
          <a:noFill/>
        </p:spPr>
        <p:txBody>
          <a:bodyPr wrap="none" rtlCol="0">
            <a:spAutoFit/>
          </a:bodyPr>
          <a:lstStyle/>
          <a:p>
            <a:r>
              <a:rPr lang="en-US" dirty="0" smtClean="0"/>
              <a:t>And so…</a:t>
            </a:r>
            <a:endParaRPr lang="en-US" dirty="0"/>
          </a:p>
        </p:txBody>
      </p:sp>
      <p:graphicFrame>
        <p:nvGraphicFramePr>
          <p:cNvPr id="21" name="Object 20"/>
          <p:cNvGraphicFramePr>
            <a:graphicFrameLocks noChangeAspect="1"/>
          </p:cNvGraphicFramePr>
          <p:nvPr>
            <p:extLst>
              <p:ext uri="{D42A27DB-BD31-4B8C-83A1-F6EECF244321}">
                <p14:modId xmlns:p14="http://schemas.microsoft.com/office/powerpoint/2010/main" val="1917723428"/>
              </p:ext>
            </p:extLst>
          </p:nvPr>
        </p:nvGraphicFramePr>
        <p:xfrm>
          <a:off x="6614116" y="1547441"/>
          <a:ext cx="2377986" cy="806630"/>
        </p:xfrm>
        <a:graphic>
          <a:graphicData uri="http://schemas.openxmlformats.org/presentationml/2006/ole">
            <mc:AlternateContent xmlns:mc="http://schemas.openxmlformats.org/markup-compatibility/2006">
              <mc:Choice xmlns:v="urn:schemas-microsoft-com:vml" Requires="v">
                <p:oleObj spid="_x0000_s11933" name="Equation" r:id="rId7" imgW="1346200" imgH="457200" progId="Equation.3">
                  <p:embed/>
                </p:oleObj>
              </mc:Choice>
              <mc:Fallback>
                <p:oleObj name="Equation" r:id="rId7" imgW="1346200" imgH="457200" progId="Equation.3">
                  <p:embed/>
                  <p:pic>
                    <p:nvPicPr>
                      <p:cNvPr id="0" name=""/>
                      <p:cNvPicPr/>
                      <p:nvPr/>
                    </p:nvPicPr>
                    <p:blipFill>
                      <a:blip r:embed="rId8"/>
                      <a:stretch>
                        <a:fillRect/>
                      </a:stretch>
                    </p:blipFill>
                    <p:spPr>
                      <a:xfrm>
                        <a:off x="6614116" y="1547441"/>
                        <a:ext cx="2377986" cy="806630"/>
                      </a:xfrm>
                      <a:prstGeom prst="rect">
                        <a:avLst/>
                      </a:prstGeom>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1751954380"/>
              </p:ext>
            </p:extLst>
          </p:nvPr>
        </p:nvGraphicFramePr>
        <p:xfrm>
          <a:off x="6604808" y="2525524"/>
          <a:ext cx="1656031" cy="454436"/>
        </p:xfrm>
        <a:graphic>
          <a:graphicData uri="http://schemas.openxmlformats.org/presentationml/2006/ole">
            <mc:AlternateContent xmlns:mc="http://schemas.openxmlformats.org/markup-compatibility/2006">
              <mc:Choice xmlns:v="urn:schemas-microsoft-com:vml" Requires="v">
                <p:oleObj spid="_x0000_s11934" name="Equation" r:id="rId9" imgW="876300" imgH="241300" progId="Equation.3">
                  <p:embed/>
                </p:oleObj>
              </mc:Choice>
              <mc:Fallback>
                <p:oleObj name="Equation" r:id="rId9" imgW="876300" imgH="241300" progId="Equation.3">
                  <p:embed/>
                  <p:pic>
                    <p:nvPicPr>
                      <p:cNvPr id="0" name=""/>
                      <p:cNvPicPr/>
                      <p:nvPr/>
                    </p:nvPicPr>
                    <p:blipFill>
                      <a:blip r:embed="rId10"/>
                      <a:stretch>
                        <a:fillRect/>
                      </a:stretch>
                    </p:blipFill>
                    <p:spPr>
                      <a:xfrm>
                        <a:off x="6604808" y="2525524"/>
                        <a:ext cx="1656031" cy="454436"/>
                      </a:xfrm>
                      <a:prstGeom prst="rect">
                        <a:avLst/>
                      </a:prstGeom>
                    </p:spPr>
                  </p:pic>
                </p:oleObj>
              </mc:Fallback>
            </mc:AlternateContent>
          </a:graphicData>
        </a:graphic>
      </p:graphicFrame>
      <p:graphicFrame>
        <p:nvGraphicFramePr>
          <p:cNvPr id="23" name="Object 22"/>
          <p:cNvGraphicFramePr>
            <a:graphicFrameLocks noChangeAspect="1"/>
          </p:cNvGraphicFramePr>
          <p:nvPr>
            <p:extLst>
              <p:ext uri="{D42A27DB-BD31-4B8C-83A1-F6EECF244321}">
                <p14:modId xmlns:p14="http://schemas.microsoft.com/office/powerpoint/2010/main" val="3587099283"/>
              </p:ext>
            </p:extLst>
          </p:nvPr>
        </p:nvGraphicFramePr>
        <p:xfrm>
          <a:off x="5582095" y="3317058"/>
          <a:ext cx="1444563" cy="521721"/>
        </p:xfrm>
        <a:graphic>
          <a:graphicData uri="http://schemas.openxmlformats.org/presentationml/2006/ole">
            <mc:AlternateContent xmlns:mc="http://schemas.openxmlformats.org/markup-compatibility/2006">
              <mc:Choice xmlns:v="urn:schemas-microsoft-com:vml" Requires="v">
                <p:oleObj spid="_x0000_s11935" name="Equation" r:id="rId11" imgW="596900" imgH="215900" progId="Equation.3">
                  <p:embed/>
                </p:oleObj>
              </mc:Choice>
              <mc:Fallback>
                <p:oleObj name="Equation" r:id="rId11" imgW="596900" imgH="215900" progId="Equation.3">
                  <p:embed/>
                  <p:pic>
                    <p:nvPicPr>
                      <p:cNvPr id="0" name=""/>
                      <p:cNvPicPr/>
                      <p:nvPr/>
                    </p:nvPicPr>
                    <p:blipFill>
                      <a:blip r:embed="rId12"/>
                      <a:stretch>
                        <a:fillRect/>
                      </a:stretch>
                    </p:blipFill>
                    <p:spPr>
                      <a:xfrm>
                        <a:off x="5582095" y="3317058"/>
                        <a:ext cx="1444563" cy="521721"/>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4143601"/>
              </p:ext>
            </p:extLst>
          </p:nvPr>
        </p:nvGraphicFramePr>
        <p:xfrm>
          <a:off x="5563338" y="3906845"/>
          <a:ext cx="1415311" cy="470982"/>
        </p:xfrm>
        <a:graphic>
          <a:graphicData uri="http://schemas.openxmlformats.org/presentationml/2006/ole">
            <mc:AlternateContent xmlns:mc="http://schemas.openxmlformats.org/markup-compatibility/2006">
              <mc:Choice xmlns:v="urn:schemas-microsoft-com:vml" Requires="v">
                <p:oleObj spid="_x0000_s11936" name="Equation" r:id="rId13" imgW="647700" imgH="215900" progId="Equation.3">
                  <p:embed/>
                </p:oleObj>
              </mc:Choice>
              <mc:Fallback>
                <p:oleObj name="Equation" r:id="rId13" imgW="647700" imgH="215900" progId="Equation.3">
                  <p:embed/>
                  <p:pic>
                    <p:nvPicPr>
                      <p:cNvPr id="0" name=""/>
                      <p:cNvPicPr/>
                      <p:nvPr/>
                    </p:nvPicPr>
                    <p:blipFill>
                      <a:blip r:embed="rId14"/>
                      <a:stretch>
                        <a:fillRect/>
                      </a:stretch>
                    </p:blipFill>
                    <p:spPr>
                      <a:xfrm>
                        <a:off x="5563338" y="3906845"/>
                        <a:ext cx="1415311" cy="470982"/>
                      </a:xfrm>
                      <a:prstGeom prst="rect">
                        <a:avLst/>
                      </a:prstGeom>
                    </p:spPr>
                  </p:pic>
                </p:oleObj>
              </mc:Fallback>
            </mc:AlternateContent>
          </a:graphicData>
        </a:graphic>
      </p:graphicFrame>
      <p:sp>
        <p:nvSpPr>
          <p:cNvPr id="17" name="Oval 16"/>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6222" y="1489076"/>
            <a:ext cx="4027051" cy="4867274"/>
          </a:xfrm>
        </p:spPr>
        <p:txBody>
          <a:bodyPr>
            <a:normAutofit fontScale="92500"/>
          </a:bodyPr>
          <a:lstStyle/>
          <a:p>
            <a:r>
              <a:rPr lang="en-US" sz="2600" dirty="0" smtClean="0"/>
              <a:t>Recall: because of an opaque layer in AGB atmospheres, they pulsate</a:t>
            </a:r>
          </a:p>
          <a:p>
            <a:r>
              <a:rPr lang="en-US" sz="2600" dirty="0" smtClean="0"/>
              <a:t>Pulsation tosses outer layers up beyond R</a:t>
            </a:r>
            <a:r>
              <a:rPr lang="en-US" sz="2600" baseline="-25000" dirty="0" smtClean="0"/>
              <a:t>*</a:t>
            </a:r>
            <a:endParaRPr lang="en-US" sz="2600" dirty="0"/>
          </a:p>
          <a:p>
            <a:r>
              <a:rPr lang="en-US" sz="2600" dirty="0" smtClean="0"/>
              <a:t>Successive pulsations leaves outer layers with a small outward velocity</a:t>
            </a:r>
          </a:p>
          <a:p>
            <a:r>
              <a:rPr lang="en-US" sz="2600" dirty="0" smtClean="0"/>
              <a:t>At about 2R</a:t>
            </a:r>
            <a:r>
              <a:rPr lang="en-US" sz="2600" baseline="-25000" dirty="0" smtClean="0"/>
              <a:t>*</a:t>
            </a:r>
            <a:r>
              <a:rPr lang="en-US" sz="2600" dirty="0" smtClean="0"/>
              <a:t>, dust can form</a:t>
            </a:r>
          </a:p>
          <a:p>
            <a:r>
              <a:rPr lang="en-US" sz="2600" dirty="0" smtClean="0"/>
              <a:t>Once dust forms, enter radiation pressure</a:t>
            </a:r>
            <a:endParaRPr lang="en-US" sz="2600"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50</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Title 1"/>
          <p:cNvSpPr txBox="1">
            <a:spLocks/>
          </p:cNvSpPr>
          <p:nvPr/>
        </p:nvSpPr>
        <p:spPr>
          <a:xfrm>
            <a:off x="609600" y="129388"/>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Enter Pulsations</a:t>
            </a:r>
            <a:endParaRPr lang="en-US" dirty="0"/>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375727" y="1674091"/>
            <a:ext cx="4644525" cy="4595091"/>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7853840" y="1855397"/>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832831" y="2001544"/>
            <a:ext cx="552559" cy="561546"/>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5749636" y="2262908"/>
            <a:ext cx="1905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4705836" y="3058434"/>
            <a:ext cx="832960" cy="832960"/>
          </a:xfrm>
          <a:prstGeom prst="ellipse">
            <a:avLst/>
          </a:prstGeom>
          <a:gradFill flip="none" rotWithShape="1">
            <a:gsLst>
              <a:gs pos="0">
                <a:srgbClr val="FFFF00"/>
              </a:gs>
              <a:gs pos="68000">
                <a:srgbClr val="FF00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5749636" y="3465945"/>
            <a:ext cx="1905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8010141" y="3214398"/>
            <a:ext cx="552559" cy="561546"/>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nut 18"/>
          <p:cNvSpPr/>
          <p:nvPr/>
        </p:nvSpPr>
        <p:spPr>
          <a:xfrm>
            <a:off x="7657575" y="2879870"/>
            <a:ext cx="1258772" cy="1258772"/>
          </a:xfrm>
          <a:prstGeom prst="donut">
            <a:avLst>
              <a:gd name="adj" fmla="val 10981"/>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1" name="Group 30"/>
          <p:cNvGrpSpPr/>
          <p:nvPr/>
        </p:nvGrpSpPr>
        <p:grpSpPr>
          <a:xfrm>
            <a:off x="5584594" y="3891394"/>
            <a:ext cx="2269246" cy="2269246"/>
            <a:chOff x="7809975" y="3032270"/>
            <a:chExt cx="1258772" cy="1258772"/>
          </a:xfrm>
        </p:grpSpPr>
        <p:sp>
          <p:nvSpPr>
            <p:cNvPr id="29" name="Oval 28"/>
            <p:cNvSpPr/>
            <p:nvPr/>
          </p:nvSpPr>
          <p:spPr>
            <a:xfrm>
              <a:off x="8162541" y="3366798"/>
              <a:ext cx="552559" cy="561546"/>
            </a:xfrm>
            <a:prstGeom prst="ellipse">
              <a:avLst/>
            </a:prstGeom>
            <a:gradFill flip="none" rotWithShape="1">
              <a:gsLst>
                <a:gs pos="0">
                  <a:srgbClr val="FAFF66"/>
                </a:gs>
                <a:gs pos="68000">
                  <a:srgbClr val="FF6600"/>
                </a:gs>
              </a:gsLst>
              <a:path path="circle">
                <a:fillToRect l="50000" t="50000" r="50000" b="50000"/>
              </a:path>
              <a:tileRect/>
            </a:gra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Donut 29"/>
            <p:cNvSpPr/>
            <p:nvPr/>
          </p:nvSpPr>
          <p:spPr>
            <a:xfrm>
              <a:off x="7809975" y="3032270"/>
              <a:ext cx="1258772" cy="1258772"/>
            </a:xfrm>
            <a:prstGeom prst="donut">
              <a:avLst>
                <a:gd name="adj" fmla="val 10981"/>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Arrow Connector 32"/>
          <p:cNvCxnSpPr/>
          <p:nvPr/>
        </p:nvCxnSpPr>
        <p:spPr>
          <a:xfrm>
            <a:off x="7204759" y="4999182"/>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5789089" y="4989946"/>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16200000">
            <a:off x="6491250" y="4323173"/>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flipV="1">
            <a:off x="6496066" y="5687842"/>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nvGrpSpPr>
          <p:cNvPr id="41" name="Group 40"/>
          <p:cNvGrpSpPr/>
          <p:nvPr/>
        </p:nvGrpSpPr>
        <p:grpSpPr>
          <a:xfrm rot="2700000">
            <a:off x="5797515" y="4097826"/>
            <a:ext cx="1854002" cy="1803001"/>
            <a:chOff x="5941489" y="4256407"/>
            <a:chExt cx="1854002" cy="1803001"/>
          </a:xfrm>
        </p:grpSpPr>
        <p:cxnSp>
          <p:nvCxnSpPr>
            <p:cNvPr id="37" name="Straight Arrow Connector 36"/>
            <p:cNvCxnSpPr/>
            <p:nvPr/>
          </p:nvCxnSpPr>
          <p:spPr>
            <a:xfrm>
              <a:off x="7357159" y="5151582"/>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5941489" y="5142346"/>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16200000">
              <a:off x="6643650" y="4475573"/>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5400000" flipV="1">
              <a:off x="6648466" y="5840242"/>
              <a:ext cx="438332"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7" grpId="0" animBg="1"/>
      <p:bldP spid="1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20843" y="1772458"/>
            <a:ext cx="4599409" cy="4483391"/>
          </a:xfrm>
        </p:spPr>
        <p:txBody>
          <a:bodyPr>
            <a:noAutofit/>
          </a:bodyPr>
          <a:lstStyle/>
          <a:p>
            <a:r>
              <a:rPr lang="en-US" sz="2000" dirty="0" smtClean="0"/>
              <a:t>RSGs show significant dusty stellar winds, but show weak variability! Also generally hotter than AGBs</a:t>
            </a:r>
          </a:p>
          <a:p>
            <a:r>
              <a:rPr lang="en-US" sz="2000" dirty="0" smtClean="0"/>
              <a:t>Large-scale convection in RSGs create supersonic surface turbulence (</a:t>
            </a:r>
            <a:r>
              <a:rPr lang="en-US" sz="2000" dirty="0" err="1" smtClean="0"/>
              <a:t>Josselin</a:t>
            </a:r>
            <a:r>
              <a:rPr lang="en-US" sz="2000" dirty="0" smtClean="0"/>
              <a:t> &amp; </a:t>
            </a:r>
            <a:r>
              <a:rPr lang="en-US" sz="2000" dirty="0" err="1" smtClean="0"/>
              <a:t>Plez</a:t>
            </a:r>
            <a:r>
              <a:rPr lang="en-US" sz="2000" dirty="0" smtClean="0"/>
              <a:t> 2007)</a:t>
            </a:r>
          </a:p>
          <a:p>
            <a:r>
              <a:rPr lang="en-US" sz="2000" dirty="0" smtClean="0"/>
              <a:t>Surface turbulence and radiation pressure drive molecules to large distances from the star</a:t>
            </a:r>
          </a:p>
          <a:p>
            <a:r>
              <a:rPr lang="en-US" sz="2000" dirty="0" smtClean="0"/>
              <a:t>At large distances, molecules condense to dust grains and move outward from radiation pressure</a:t>
            </a:r>
          </a:p>
          <a:p>
            <a:r>
              <a:rPr lang="en-US" sz="2000" dirty="0" smtClean="0"/>
              <a:t>Work is ongoing in quantifying the effect (</a:t>
            </a:r>
            <a:r>
              <a:rPr lang="en-US" sz="2000" dirty="0" err="1" smtClean="0"/>
              <a:t>Puls</a:t>
            </a:r>
            <a:r>
              <a:rPr lang="en-US" sz="2000" dirty="0" smtClean="0"/>
              <a:t> et al 2015)</a:t>
            </a:r>
            <a:endParaRPr lang="en-US" sz="2000"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51</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Title 1"/>
          <p:cNvSpPr txBox="1">
            <a:spLocks/>
          </p:cNvSpPr>
          <p:nvPr/>
        </p:nvSpPr>
        <p:spPr>
          <a:xfrm>
            <a:off x="609600" y="129388"/>
            <a:ext cx="8229600" cy="14406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FF0000"/>
                </a:solidFill>
              </a:rPr>
              <a:t>Dust-driven</a:t>
            </a:r>
            <a:r>
              <a:rPr lang="en-US" dirty="0" smtClean="0"/>
              <a:t> Winds:</a:t>
            </a:r>
          </a:p>
          <a:p>
            <a:r>
              <a:rPr lang="en-US" dirty="0" smtClean="0"/>
              <a:t>Differences with RSGs</a:t>
            </a:r>
            <a:endParaRPr lang="en-US" dirty="0"/>
          </a:p>
        </p:txBody>
      </p:sp>
      <p:sp>
        <p:nvSpPr>
          <p:cNvPr id="8" name="Oval 7"/>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115860" y="1772458"/>
            <a:ext cx="4187736" cy="3668090"/>
          </a:xfrm>
          <a:prstGeom prst="rect">
            <a:avLst/>
          </a:prstGeom>
          <a:ln>
            <a:solidFill>
              <a:schemeClr val="tx1"/>
            </a:solidFill>
          </a:ln>
        </p:spPr>
      </p:pic>
      <p:sp>
        <p:nvSpPr>
          <p:cNvPr id="12" name="TextBox 11"/>
          <p:cNvSpPr txBox="1"/>
          <p:nvPr/>
        </p:nvSpPr>
        <p:spPr>
          <a:xfrm>
            <a:off x="828415" y="5440548"/>
            <a:ext cx="2789896" cy="276999"/>
          </a:xfrm>
          <a:prstGeom prst="rect">
            <a:avLst/>
          </a:prstGeom>
          <a:noFill/>
        </p:spPr>
        <p:txBody>
          <a:bodyPr wrap="none" rtlCol="0">
            <a:spAutoFit/>
          </a:bodyPr>
          <a:lstStyle/>
          <a:p>
            <a:r>
              <a:rPr lang="en-US" sz="1200" i="1" dirty="0" smtClean="0"/>
              <a:t>Simulated RSG; </a:t>
            </a:r>
            <a:r>
              <a:rPr lang="en-US" sz="1200" i="1" dirty="0" err="1" smtClean="0"/>
              <a:t>Chiavassa</a:t>
            </a:r>
            <a:r>
              <a:rPr lang="en-US" sz="1200" i="1" dirty="0" smtClean="0"/>
              <a:t> &amp; </a:t>
            </a:r>
            <a:r>
              <a:rPr lang="en-US" sz="1200" i="1" dirty="0" err="1" smtClean="0"/>
              <a:t>Freitag</a:t>
            </a:r>
            <a:r>
              <a:rPr lang="en-US" sz="1200" i="1" dirty="0" smtClean="0"/>
              <a:t> 2014</a:t>
            </a:r>
            <a:endParaRPr lang="en-US" sz="1200" i="1" dirty="0"/>
          </a:p>
        </p:txBody>
      </p:sp>
    </p:spTree>
    <p:extLst>
      <p:ext uri="{BB962C8B-B14F-4D97-AF65-F5344CB8AC3E}">
        <p14:creationId xmlns:p14="http://schemas.microsoft.com/office/powerpoint/2010/main" val="340051485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5092" y="1584802"/>
            <a:ext cx="4214090" cy="4525963"/>
          </a:xfrm>
        </p:spPr>
        <p:txBody>
          <a:bodyPr>
            <a:normAutofit/>
          </a:bodyPr>
          <a:lstStyle/>
          <a:p>
            <a:r>
              <a:rPr lang="en-US" sz="2800" dirty="0" smtClean="0"/>
              <a:t>Warm O-rich (</a:t>
            </a:r>
            <a:r>
              <a:rPr lang="en-US" sz="2800" dirty="0" err="1" smtClean="0"/>
              <a:t>SiO</a:t>
            </a:r>
            <a:r>
              <a:rPr lang="en-US" sz="2800" dirty="0" smtClean="0"/>
              <a:t>, </a:t>
            </a:r>
            <a:r>
              <a:rPr lang="en-US" sz="2800" dirty="0" err="1" smtClean="0"/>
              <a:t>Al</a:t>
            </a:r>
            <a:r>
              <a:rPr lang="en-US" sz="2800" dirty="0" err="1"/>
              <a:t>O</a:t>
            </a:r>
            <a:r>
              <a:rPr lang="en-US" sz="2800" dirty="0" smtClean="0"/>
              <a:t>) and C-rich (</a:t>
            </a:r>
            <a:r>
              <a:rPr lang="en-US" sz="2800" dirty="0" err="1" smtClean="0"/>
              <a:t>SiC</a:t>
            </a:r>
            <a:r>
              <a:rPr lang="en-US" sz="2800" dirty="0" smtClean="0"/>
              <a:t>, PAH’s) dust emit in the mid-IR</a:t>
            </a:r>
            <a:br>
              <a:rPr lang="en-US" sz="2800" dirty="0" smtClean="0"/>
            </a:br>
            <a:endParaRPr lang="en-US" sz="2800" dirty="0" smtClean="0"/>
          </a:p>
          <a:p>
            <a:r>
              <a:rPr lang="en-US" sz="2800" dirty="0" smtClean="0"/>
              <a:t>Easily detectable to distances of nearby galaxies (Ishihara et al 2011; Boyer et al 2013)</a:t>
            </a:r>
          </a:p>
          <a:p>
            <a:endParaRPr lang="en-US" sz="2800" dirty="0" smtClean="0"/>
          </a:p>
        </p:txBody>
      </p:sp>
      <p:sp>
        <p:nvSpPr>
          <p:cNvPr id="5" name="Slide Number Placeholder 4"/>
          <p:cNvSpPr>
            <a:spLocks noGrp="1"/>
          </p:cNvSpPr>
          <p:nvPr>
            <p:ph type="sldNum" sz="quarter" idx="12"/>
          </p:nvPr>
        </p:nvSpPr>
        <p:spPr/>
        <p:txBody>
          <a:bodyPr/>
          <a:lstStyle/>
          <a:p>
            <a:fld id="{2AEA1A1E-F5B2-6F40-9B1C-BBBBCA62E90C}" type="slidenum">
              <a:rPr lang="en-US" smtClean="0"/>
              <a:t>52</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 name="Title 1"/>
          <p:cNvSpPr>
            <a:spLocks noGrp="1"/>
          </p:cNvSpPr>
          <p:nvPr>
            <p:ph type="title"/>
          </p:nvPr>
        </p:nvSpPr>
        <p:spPr>
          <a:xfrm>
            <a:off x="457200" y="-1"/>
            <a:ext cx="8229600" cy="1674091"/>
          </a:xfrm>
        </p:spPr>
        <p:txBody>
          <a:bodyPr>
            <a:normAutofit/>
          </a:bodyPr>
          <a:lstStyle/>
          <a:p>
            <a:r>
              <a:rPr lang="en-US" dirty="0" smtClean="0">
                <a:solidFill>
                  <a:srgbClr val="FF0000"/>
                </a:solidFill>
              </a:rPr>
              <a:t>Dust-driven</a:t>
            </a:r>
            <a:r>
              <a:rPr lang="en-US" dirty="0" smtClean="0"/>
              <a:t> Winds:</a:t>
            </a:r>
            <a:br>
              <a:rPr lang="en-US" dirty="0" smtClean="0"/>
            </a:br>
            <a:r>
              <a:rPr lang="en-US" dirty="0" err="1" smtClean="0"/>
              <a:t>Observability</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pic>
        <p:nvPicPr>
          <p:cNvPr id="2" name="Picture 1"/>
          <p:cNvPicPr>
            <a:picLocks noChangeAspect="1"/>
          </p:cNvPicPr>
          <p:nvPr/>
        </p:nvPicPr>
        <p:blipFill>
          <a:blip r:embed="rId4"/>
          <a:stretch>
            <a:fillRect/>
          </a:stretch>
        </p:blipFill>
        <p:spPr>
          <a:xfrm>
            <a:off x="108187" y="1751058"/>
            <a:ext cx="4411350" cy="3533072"/>
          </a:xfrm>
          <a:prstGeom prst="rect">
            <a:avLst/>
          </a:prstGeom>
          <a:solidFill>
            <a:schemeClr val="bg1"/>
          </a:solidFill>
          <a:ln>
            <a:solidFill>
              <a:schemeClr val="tx1"/>
            </a:solidFill>
          </a:ln>
        </p:spPr>
      </p:pic>
      <p:sp>
        <p:nvSpPr>
          <p:cNvPr id="4" name="TextBox 3"/>
          <p:cNvSpPr txBox="1"/>
          <p:nvPr/>
        </p:nvSpPr>
        <p:spPr>
          <a:xfrm>
            <a:off x="519912" y="5313609"/>
            <a:ext cx="3773852" cy="646331"/>
          </a:xfrm>
          <a:prstGeom prst="rect">
            <a:avLst/>
          </a:prstGeom>
          <a:noFill/>
        </p:spPr>
        <p:txBody>
          <a:bodyPr wrap="none" rtlCol="0">
            <a:spAutoFit/>
          </a:bodyPr>
          <a:lstStyle/>
          <a:p>
            <a:pPr algn="ctr"/>
            <a:r>
              <a:rPr lang="en-US" i="1" dirty="0" smtClean="0"/>
              <a:t>C-rich and O-rich AGB star emission in</a:t>
            </a:r>
          </a:p>
          <a:p>
            <a:pPr algn="ctr"/>
            <a:r>
              <a:rPr lang="en-US" i="1" dirty="0"/>
              <a:t>t</a:t>
            </a:r>
            <a:r>
              <a:rPr lang="en-US" i="1" dirty="0" smtClean="0"/>
              <a:t>he IR (Ishihara et al 2011)</a:t>
            </a:r>
            <a:endParaRPr lang="en-US" i="1" dirty="0"/>
          </a:p>
        </p:txBody>
      </p:sp>
    </p:spTree>
    <p:extLst>
      <p:ext uri="{BB962C8B-B14F-4D97-AF65-F5344CB8AC3E}">
        <p14:creationId xmlns:p14="http://schemas.microsoft.com/office/powerpoint/2010/main" val="16725369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001" y="1507834"/>
            <a:ext cx="4214090" cy="4848516"/>
          </a:xfrm>
        </p:spPr>
        <p:txBody>
          <a:bodyPr>
            <a:normAutofit/>
          </a:bodyPr>
          <a:lstStyle/>
          <a:p>
            <a:r>
              <a:rPr lang="en-US" sz="2800" dirty="0" smtClean="0"/>
              <a:t>Abundant CO in dust shell around all AGB stars can be seen distinctly in radio</a:t>
            </a:r>
          </a:p>
          <a:p>
            <a:r>
              <a:rPr lang="en-US" sz="2800" dirty="0" smtClean="0"/>
              <a:t>CO undergoes low-energy transitions from collisions with H</a:t>
            </a:r>
            <a:r>
              <a:rPr lang="en-US" sz="2800" baseline="-25000" dirty="0" smtClean="0"/>
              <a:t>2</a:t>
            </a:r>
            <a:r>
              <a:rPr lang="en-US" sz="2800" dirty="0" smtClean="0"/>
              <a:t> and excitation from IR light</a:t>
            </a:r>
          </a:p>
          <a:p>
            <a:r>
              <a:rPr lang="en-US" sz="2800" dirty="0" smtClean="0"/>
              <a:t>Breadth of CO line gives estimate of wind speed</a:t>
            </a:r>
          </a:p>
        </p:txBody>
      </p:sp>
      <p:sp>
        <p:nvSpPr>
          <p:cNvPr id="5" name="Slide Number Placeholder 4"/>
          <p:cNvSpPr>
            <a:spLocks noGrp="1"/>
          </p:cNvSpPr>
          <p:nvPr>
            <p:ph type="sldNum" sz="quarter" idx="12"/>
          </p:nvPr>
        </p:nvSpPr>
        <p:spPr/>
        <p:txBody>
          <a:bodyPr/>
          <a:lstStyle/>
          <a:p>
            <a:fld id="{2AEA1A1E-F5B2-6F40-9B1C-BBBBCA62E90C}" type="slidenum">
              <a:rPr lang="en-US" smtClean="0"/>
              <a:t>53</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 name="Title 1"/>
          <p:cNvSpPr>
            <a:spLocks noGrp="1"/>
          </p:cNvSpPr>
          <p:nvPr>
            <p:ph type="title"/>
          </p:nvPr>
        </p:nvSpPr>
        <p:spPr>
          <a:xfrm>
            <a:off x="457200" y="-1"/>
            <a:ext cx="8229600" cy="1674091"/>
          </a:xfrm>
        </p:spPr>
        <p:txBody>
          <a:bodyPr>
            <a:normAutofit/>
          </a:bodyPr>
          <a:lstStyle/>
          <a:p>
            <a:r>
              <a:rPr lang="en-US" dirty="0" smtClean="0">
                <a:solidFill>
                  <a:srgbClr val="FF0000"/>
                </a:solidFill>
              </a:rPr>
              <a:t>Dust-driven</a:t>
            </a:r>
            <a:r>
              <a:rPr lang="en-US" dirty="0" smtClean="0"/>
              <a:t> Winds:</a:t>
            </a:r>
            <a:br>
              <a:rPr lang="en-US" dirty="0" smtClean="0"/>
            </a:br>
            <a:r>
              <a:rPr lang="en-US" dirty="0" err="1" smtClean="0"/>
              <a:t>Observability</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pic>
        <p:nvPicPr>
          <p:cNvPr id="7" name="Picture 6"/>
          <p:cNvPicPr>
            <a:picLocks noChangeAspect="1"/>
          </p:cNvPicPr>
          <p:nvPr/>
        </p:nvPicPr>
        <p:blipFill>
          <a:blip r:embed="rId4"/>
          <a:stretch>
            <a:fillRect/>
          </a:stretch>
        </p:blipFill>
        <p:spPr>
          <a:xfrm>
            <a:off x="4571999" y="1674090"/>
            <a:ext cx="3913914" cy="3913914"/>
          </a:xfrm>
          <a:prstGeom prst="rect">
            <a:avLst/>
          </a:prstGeom>
          <a:solidFill>
            <a:srgbClr val="FFFFFF"/>
          </a:solidFill>
          <a:ln>
            <a:solidFill>
              <a:srgbClr val="000000"/>
            </a:solidFill>
          </a:ln>
        </p:spPr>
      </p:pic>
      <p:sp>
        <p:nvSpPr>
          <p:cNvPr id="12" name="TextBox 11"/>
          <p:cNvSpPr txBox="1"/>
          <p:nvPr/>
        </p:nvSpPr>
        <p:spPr>
          <a:xfrm>
            <a:off x="5647623" y="5357158"/>
            <a:ext cx="1976999" cy="369332"/>
          </a:xfrm>
          <a:prstGeom prst="rect">
            <a:avLst/>
          </a:prstGeom>
          <a:solidFill>
            <a:srgbClr val="FFFFFF"/>
          </a:solidFill>
        </p:spPr>
        <p:txBody>
          <a:bodyPr wrap="none" rtlCol="0">
            <a:spAutoFit/>
          </a:bodyPr>
          <a:lstStyle/>
          <a:p>
            <a:r>
              <a:rPr lang="en-US" dirty="0" smtClean="0"/>
              <a:t>Wind Speed (km/s)</a:t>
            </a:r>
            <a:endParaRPr lang="en-US" dirty="0"/>
          </a:p>
        </p:txBody>
      </p:sp>
      <p:sp>
        <p:nvSpPr>
          <p:cNvPr id="13" name="TextBox 12"/>
          <p:cNvSpPr txBox="1"/>
          <p:nvPr/>
        </p:nvSpPr>
        <p:spPr>
          <a:xfrm rot="16200000">
            <a:off x="3841642" y="3209635"/>
            <a:ext cx="1586680" cy="369332"/>
          </a:xfrm>
          <a:prstGeom prst="rect">
            <a:avLst/>
          </a:prstGeom>
          <a:solidFill>
            <a:srgbClr val="FFFFFF"/>
          </a:solidFill>
        </p:spPr>
        <p:txBody>
          <a:bodyPr wrap="none" rtlCol="0">
            <a:spAutoFit/>
          </a:bodyPr>
          <a:lstStyle/>
          <a:p>
            <a:r>
              <a:rPr lang="en-US" dirty="0" smtClean="0"/>
              <a:t>Radio Intensity</a:t>
            </a:r>
            <a:endParaRPr lang="en-US" dirty="0"/>
          </a:p>
        </p:txBody>
      </p:sp>
      <p:sp>
        <p:nvSpPr>
          <p:cNvPr id="14" name="TextBox 13"/>
          <p:cNvSpPr txBox="1"/>
          <p:nvPr/>
        </p:nvSpPr>
        <p:spPr>
          <a:xfrm>
            <a:off x="5208421" y="5691971"/>
            <a:ext cx="2732852" cy="369332"/>
          </a:xfrm>
          <a:prstGeom prst="rect">
            <a:avLst/>
          </a:prstGeom>
          <a:noFill/>
        </p:spPr>
        <p:txBody>
          <a:bodyPr wrap="none" rtlCol="0">
            <a:spAutoFit/>
          </a:bodyPr>
          <a:lstStyle/>
          <a:p>
            <a:r>
              <a:rPr lang="en-US" i="1" dirty="0" err="1" smtClean="0"/>
              <a:t>Ramstedt</a:t>
            </a:r>
            <a:r>
              <a:rPr lang="en-US" i="1" dirty="0" smtClean="0"/>
              <a:t> &amp; </a:t>
            </a:r>
            <a:r>
              <a:rPr lang="en-US" i="1" dirty="0" err="1" smtClean="0"/>
              <a:t>Olofsson</a:t>
            </a:r>
            <a:r>
              <a:rPr lang="en-US" i="1" dirty="0" smtClean="0"/>
              <a:t> 2014</a:t>
            </a:r>
            <a:endParaRPr lang="en-US" i="1" dirty="0"/>
          </a:p>
        </p:txBody>
      </p:sp>
    </p:spTree>
    <p:extLst>
      <p:ext uri="{BB962C8B-B14F-4D97-AF65-F5344CB8AC3E}">
        <p14:creationId xmlns:p14="http://schemas.microsoft.com/office/powerpoint/2010/main" val="23607661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186" y="3319605"/>
            <a:ext cx="5264539" cy="3352800"/>
          </a:xfrm>
        </p:spPr>
        <p:txBody>
          <a:bodyPr>
            <a:normAutofit fontScale="92500" lnSpcReduction="20000"/>
          </a:bodyPr>
          <a:lstStyle/>
          <a:p>
            <a:r>
              <a:rPr lang="en-US" sz="2600" dirty="0" smtClean="0">
                <a:solidFill>
                  <a:srgbClr val="FF0000"/>
                </a:solidFill>
              </a:rPr>
              <a:t>Dust-driven</a:t>
            </a:r>
            <a:r>
              <a:rPr lang="en-US" sz="2600" dirty="0" smtClean="0"/>
              <a:t> winds are relatively slow (10-50 km per sec) due to:</a:t>
            </a:r>
          </a:p>
          <a:p>
            <a:pPr lvl="1"/>
            <a:r>
              <a:rPr lang="en-US" sz="2400" dirty="0" smtClean="0"/>
              <a:t>the large dust formation distance</a:t>
            </a:r>
          </a:p>
          <a:p>
            <a:pPr lvl="1"/>
            <a:r>
              <a:rPr lang="en-US" sz="2400" dirty="0" smtClean="0"/>
              <a:t>the small radiation pressure at that distance</a:t>
            </a:r>
          </a:p>
          <a:p>
            <a:pPr lvl="1"/>
            <a:r>
              <a:rPr lang="en-US" sz="2400" dirty="0" smtClean="0"/>
              <a:t>the drag force on the dust that allows it to carry gas</a:t>
            </a:r>
          </a:p>
          <a:p>
            <a:r>
              <a:rPr lang="en-US" sz="2600" dirty="0"/>
              <a:t>P</a:t>
            </a:r>
            <a:r>
              <a:rPr lang="en-US" sz="2600" dirty="0" smtClean="0"/>
              <a:t>roduce mass loss rates of between 10</a:t>
            </a:r>
            <a:r>
              <a:rPr lang="en-US" sz="2600" baseline="30000" dirty="0" smtClean="0"/>
              <a:t>-7</a:t>
            </a:r>
            <a:r>
              <a:rPr lang="en-US" sz="2600" dirty="0" smtClean="0"/>
              <a:t> and 10</a:t>
            </a:r>
            <a:r>
              <a:rPr lang="en-US" sz="2600" baseline="30000" dirty="0" smtClean="0"/>
              <a:t>-3</a:t>
            </a:r>
            <a:r>
              <a:rPr lang="en-US" sz="2600" dirty="0" smtClean="0"/>
              <a:t> M</a:t>
            </a:r>
            <a:r>
              <a:rPr lang="en-US" sz="2600" baseline="-25000" dirty="0" smtClean="0"/>
              <a:t>⊙ </a:t>
            </a:r>
            <a:r>
              <a:rPr lang="en-US" sz="2600" dirty="0" smtClean="0"/>
              <a:t>per year in AGB stars; remove several </a:t>
            </a:r>
            <a:r>
              <a:rPr lang="en-US" sz="2600" dirty="0"/>
              <a:t>M</a:t>
            </a:r>
            <a:r>
              <a:rPr lang="en-US" sz="2600" baseline="-25000" dirty="0" smtClean="0"/>
              <a:t>⊙ </a:t>
            </a:r>
            <a:r>
              <a:rPr lang="en-US" sz="2600" dirty="0" smtClean="0"/>
              <a:t>during AGB</a:t>
            </a:r>
            <a:endParaRPr lang="en-US" sz="2600" dirty="0"/>
          </a:p>
          <a:p>
            <a:endParaRPr lang="en-US" sz="2600" dirty="0">
              <a:solidFill>
                <a:srgbClr val="FF0000"/>
              </a:solidFill>
            </a:endParaRPr>
          </a:p>
        </p:txBody>
      </p:sp>
      <p:sp>
        <p:nvSpPr>
          <p:cNvPr id="5" name="Slide Number Placeholder 4"/>
          <p:cNvSpPr>
            <a:spLocks noGrp="1"/>
          </p:cNvSpPr>
          <p:nvPr>
            <p:ph type="sldNum" sz="quarter" idx="12"/>
          </p:nvPr>
        </p:nvSpPr>
        <p:spPr/>
        <p:txBody>
          <a:bodyPr/>
          <a:lstStyle/>
          <a:p>
            <a:fld id="{2AEA1A1E-F5B2-6F40-9B1C-BBBBCA62E90C}" type="slidenum">
              <a:rPr lang="en-US" smtClean="0"/>
              <a:t>54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8" name="Title 1"/>
          <p:cNvSpPr>
            <a:spLocks noGrp="1"/>
          </p:cNvSpPr>
          <p:nvPr>
            <p:ph type="title"/>
          </p:nvPr>
        </p:nvSpPr>
        <p:spPr>
          <a:xfrm>
            <a:off x="457200" y="274638"/>
            <a:ext cx="8229600" cy="1143000"/>
          </a:xfrm>
        </p:spPr>
        <p:txBody>
          <a:bodyPr/>
          <a:lstStyle/>
          <a:p>
            <a:r>
              <a:rPr lang="en-US" dirty="0" smtClean="0">
                <a:solidFill>
                  <a:srgbClr val="FF0000"/>
                </a:solidFill>
              </a:rPr>
              <a:t>Dust-driven</a:t>
            </a:r>
            <a:r>
              <a:rPr lang="en-US" dirty="0" smtClean="0"/>
              <a:t> Winds: Last Bits</a:t>
            </a:r>
            <a:endParaRPr lang="en-US" dirty="0"/>
          </a:p>
        </p:txBody>
      </p:sp>
      <p:sp>
        <p:nvSpPr>
          <p:cNvPr id="9" name="Oval 8"/>
          <p:cNvSpPr/>
          <p:nvPr/>
        </p:nvSpPr>
        <p:spPr>
          <a:xfrm>
            <a:off x="8485913"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ooter Placeholder 3"/>
          <p:cNvSpPr>
            <a:spLocks noGrp="1"/>
          </p:cNvSpPr>
          <p:nvPr>
            <p:ph type="ftr" sz="quarter" idx="11"/>
          </p:nvPr>
        </p:nvSpPr>
        <p:spPr/>
        <p:txBody>
          <a:bodyPr/>
          <a:lstStyle/>
          <a:p>
            <a:r>
              <a:rPr lang="en-US" dirty="0" smtClean="0"/>
              <a:t>Winds and Mass Loss</a:t>
            </a:r>
            <a:endParaRPr lang="en-US" dirty="0"/>
          </a:p>
        </p:txBody>
      </p:sp>
      <p:pic>
        <p:nvPicPr>
          <p:cNvPr id="4" name="Picture 3" descr="mira_lo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234" y="1224693"/>
            <a:ext cx="6893553" cy="1723388"/>
          </a:xfrm>
          <a:prstGeom prst="rect">
            <a:avLst/>
          </a:prstGeom>
        </p:spPr>
      </p:pic>
      <p:sp>
        <p:nvSpPr>
          <p:cNvPr id="7" name="TextBox 6"/>
          <p:cNvSpPr txBox="1"/>
          <p:nvPr/>
        </p:nvSpPr>
        <p:spPr>
          <a:xfrm>
            <a:off x="3081873" y="2972345"/>
            <a:ext cx="2966502" cy="307777"/>
          </a:xfrm>
          <a:prstGeom prst="rect">
            <a:avLst/>
          </a:prstGeom>
          <a:noFill/>
        </p:spPr>
        <p:txBody>
          <a:bodyPr wrap="none" rtlCol="0">
            <a:spAutoFit/>
          </a:bodyPr>
          <a:lstStyle/>
          <a:p>
            <a:r>
              <a:rPr lang="en-US" sz="1400" i="1" dirty="0" smtClean="0"/>
              <a:t>The AGB star Mira, courtesy of GALEX</a:t>
            </a:r>
            <a:endParaRPr lang="en-US" sz="1400" i="1" dirty="0"/>
          </a:p>
        </p:txBody>
      </p:sp>
      <p:pic>
        <p:nvPicPr>
          <p:cNvPr id="2" name="Picture 1"/>
          <p:cNvPicPr>
            <a:picLocks noChangeAspect="1"/>
          </p:cNvPicPr>
          <p:nvPr/>
        </p:nvPicPr>
        <p:blipFill>
          <a:blip r:embed="rId5"/>
          <a:stretch>
            <a:fillRect/>
          </a:stretch>
        </p:blipFill>
        <p:spPr>
          <a:xfrm>
            <a:off x="5534184" y="3593722"/>
            <a:ext cx="3454712" cy="2269272"/>
          </a:xfrm>
          <a:prstGeom prst="rect">
            <a:avLst/>
          </a:prstGeom>
          <a:solidFill>
            <a:schemeClr val="bg1"/>
          </a:solidFill>
          <a:ln>
            <a:solidFill>
              <a:srgbClr val="000000"/>
            </a:solidFill>
          </a:ln>
        </p:spPr>
      </p:pic>
      <p:sp>
        <p:nvSpPr>
          <p:cNvPr id="11" name="TextBox 10"/>
          <p:cNvSpPr txBox="1"/>
          <p:nvPr/>
        </p:nvSpPr>
        <p:spPr>
          <a:xfrm>
            <a:off x="6553265" y="5933837"/>
            <a:ext cx="1689322" cy="307777"/>
          </a:xfrm>
          <a:prstGeom prst="rect">
            <a:avLst/>
          </a:prstGeom>
          <a:noFill/>
        </p:spPr>
        <p:txBody>
          <a:bodyPr wrap="none" rtlCol="0">
            <a:spAutoFit/>
          </a:bodyPr>
          <a:lstStyle/>
          <a:p>
            <a:r>
              <a:rPr lang="en-US" sz="1400" i="1" dirty="0" err="1" smtClean="0"/>
              <a:t>Ivezic</a:t>
            </a:r>
            <a:r>
              <a:rPr lang="en-US" sz="1400" i="1" dirty="0" smtClean="0"/>
              <a:t> &amp; </a:t>
            </a:r>
            <a:r>
              <a:rPr lang="en-US" sz="1400" i="1" dirty="0" err="1" smtClean="0"/>
              <a:t>Elitzur</a:t>
            </a:r>
            <a:r>
              <a:rPr lang="en-US" sz="1400" i="1" dirty="0" smtClean="0"/>
              <a:t> 2010</a:t>
            </a:r>
            <a:endParaRPr lang="en-US" sz="1400" i="1" dirty="0"/>
          </a:p>
        </p:txBody>
      </p:sp>
    </p:spTree>
    <p:extLst>
      <p:ext uri="{BB962C8B-B14F-4D97-AF65-F5344CB8AC3E}">
        <p14:creationId xmlns:p14="http://schemas.microsoft.com/office/powerpoint/2010/main" val="351403645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600200"/>
          </a:xfrm>
        </p:spPr>
        <p:txBody>
          <a:bodyPr>
            <a:normAutofit/>
          </a:bodyPr>
          <a:lstStyle/>
          <a:p>
            <a:r>
              <a:rPr lang="en-US" dirty="0" smtClean="0"/>
              <a:t>Stellar Winds and </a:t>
            </a:r>
            <a:br>
              <a:rPr lang="en-US" dirty="0" smtClean="0"/>
            </a:br>
            <a:r>
              <a:rPr lang="en-US" dirty="0" smtClean="0"/>
              <a:t>Mass Loss:</a:t>
            </a:r>
            <a:r>
              <a:rPr lang="en-US" dirty="0"/>
              <a:t> </a:t>
            </a:r>
            <a:r>
              <a:rPr lang="en-US" dirty="0" smtClean="0"/>
              <a:t>the Recap</a:t>
            </a:r>
            <a:endParaRPr lang="en-US" dirty="0"/>
          </a:p>
        </p:txBody>
      </p:sp>
      <p:sp>
        <p:nvSpPr>
          <p:cNvPr id="3" name="Content Placeholder 2"/>
          <p:cNvSpPr>
            <a:spLocks noGrp="1"/>
          </p:cNvSpPr>
          <p:nvPr>
            <p:ph idx="1"/>
          </p:nvPr>
        </p:nvSpPr>
        <p:spPr>
          <a:xfrm>
            <a:off x="153950" y="1743338"/>
            <a:ext cx="8866302" cy="4613012"/>
          </a:xfrm>
        </p:spPr>
        <p:txBody>
          <a:bodyPr>
            <a:normAutofit fontScale="92500"/>
          </a:bodyPr>
          <a:lstStyle/>
          <a:p>
            <a:pPr marL="0" indent="0" algn="ctr">
              <a:buNone/>
            </a:pPr>
            <a:r>
              <a:rPr lang="en-US" sz="2800" dirty="0" smtClean="0">
                <a:solidFill>
                  <a:srgbClr val="3366FF"/>
                </a:solidFill>
              </a:rPr>
              <a:t>Hot MS stars, WR, </a:t>
            </a:r>
            <a:r>
              <a:rPr lang="en-US" sz="2800" dirty="0" smtClean="0"/>
              <a:t>and</a:t>
            </a:r>
            <a:r>
              <a:rPr lang="en-US" sz="2800" dirty="0" smtClean="0">
                <a:solidFill>
                  <a:srgbClr val="3366FF"/>
                </a:solidFill>
              </a:rPr>
              <a:t> BSGs</a:t>
            </a:r>
            <a:r>
              <a:rPr lang="en-US" sz="2800" dirty="0" smtClean="0">
                <a:solidFill>
                  <a:srgbClr val="000000"/>
                </a:solidFill>
              </a:rPr>
              <a:t> lose large fractions of their total mass from </a:t>
            </a:r>
            <a:r>
              <a:rPr lang="en-US" sz="2800" dirty="0" smtClean="0">
                <a:solidFill>
                  <a:srgbClr val="3366FF"/>
                </a:solidFill>
              </a:rPr>
              <a:t>line-driven </a:t>
            </a:r>
            <a:r>
              <a:rPr lang="en-US" sz="2800" dirty="0" smtClean="0">
                <a:solidFill>
                  <a:srgbClr val="000000"/>
                </a:solidFill>
              </a:rPr>
              <a:t>winds</a:t>
            </a:r>
            <a:br>
              <a:rPr lang="en-US" sz="2800" dirty="0" smtClean="0">
                <a:solidFill>
                  <a:srgbClr val="000000"/>
                </a:solidFill>
              </a:rPr>
            </a:br>
            <a:endParaRPr lang="en-US" sz="2800" dirty="0" smtClean="0">
              <a:solidFill>
                <a:srgbClr val="3366FF"/>
              </a:solidFill>
            </a:endParaRPr>
          </a:p>
          <a:p>
            <a:pPr marL="0" indent="0" algn="ctr">
              <a:buNone/>
            </a:pPr>
            <a:r>
              <a:rPr lang="en-US" sz="2800" dirty="0" smtClean="0">
                <a:solidFill>
                  <a:srgbClr val="FF2200"/>
                </a:solidFill>
              </a:rPr>
              <a:t>AGB stars </a:t>
            </a:r>
            <a:r>
              <a:rPr lang="en-US" sz="2800" dirty="0" smtClean="0"/>
              <a:t>have pulsation-aided </a:t>
            </a:r>
            <a:r>
              <a:rPr lang="en-US" sz="2800" dirty="0" smtClean="0">
                <a:solidFill>
                  <a:srgbClr val="FF2200"/>
                </a:solidFill>
              </a:rPr>
              <a:t>dust-driven winds</a:t>
            </a:r>
            <a:r>
              <a:rPr lang="en-US" sz="2800" dirty="0" smtClean="0"/>
              <a:t>;</a:t>
            </a:r>
            <a:br>
              <a:rPr lang="en-US" sz="2800" dirty="0" smtClean="0"/>
            </a:br>
            <a:r>
              <a:rPr lang="en-US" sz="2800" dirty="0" smtClean="0"/>
              <a:t>also remove much mass (but not as much as </a:t>
            </a:r>
            <a:r>
              <a:rPr lang="en-US" sz="2800" dirty="0" smtClean="0">
                <a:solidFill>
                  <a:srgbClr val="3366FF"/>
                </a:solidFill>
              </a:rPr>
              <a:t>high </a:t>
            </a:r>
            <a:r>
              <a:rPr lang="en-US" sz="2800" dirty="0" smtClean="0"/>
              <a:t>mass stars</a:t>
            </a:r>
            <a:r>
              <a:rPr lang="en-US" sz="2800" dirty="0" smtClean="0">
                <a:solidFill>
                  <a:srgbClr val="000000"/>
                </a:solidFill>
              </a:rPr>
              <a:t>)</a:t>
            </a:r>
            <a:br>
              <a:rPr lang="en-US" sz="2800" dirty="0" smtClean="0">
                <a:solidFill>
                  <a:srgbClr val="000000"/>
                </a:solidFill>
              </a:rPr>
            </a:br>
            <a:endParaRPr lang="en-US" sz="2800" dirty="0" smtClean="0">
              <a:solidFill>
                <a:srgbClr val="000000"/>
              </a:solidFill>
            </a:endParaRPr>
          </a:p>
          <a:p>
            <a:pPr marL="0" indent="0" algn="ctr">
              <a:buNone/>
            </a:pPr>
            <a:r>
              <a:rPr lang="en-US" sz="2800" dirty="0" smtClean="0">
                <a:solidFill>
                  <a:srgbClr val="FF0000"/>
                </a:solidFill>
              </a:rPr>
              <a:t>RSG stars</a:t>
            </a:r>
            <a:r>
              <a:rPr lang="en-US" sz="2800" dirty="0" smtClean="0">
                <a:solidFill>
                  <a:srgbClr val="000000"/>
                </a:solidFill>
              </a:rPr>
              <a:t> have </a:t>
            </a:r>
            <a:r>
              <a:rPr lang="en-US" sz="2800" dirty="0" smtClean="0">
                <a:solidFill>
                  <a:srgbClr val="FF0000"/>
                </a:solidFill>
              </a:rPr>
              <a:t>dust-driven winds</a:t>
            </a:r>
            <a:r>
              <a:rPr lang="en-US" sz="2800" dirty="0" smtClean="0">
                <a:solidFill>
                  <a:srgbClr val="000000"/>
                </a:solidFill>
              </a:rPr>
              <a:t> aided by convection</a:t>
            </a:r>
          </a:p>
          <a:p>
            <a:pPr marL="0" indent="0" algn="ctr">
              <a:buNone/>
            </a:pPr>
            <a:endParaRPr lang="en-US" sz="2800" dirty="0" smtClean="0">
              <a:solidFill>
                <a:srgbClr val="000000"/>
              </a:solidFill>
            </a:endParaRPr>
          </a:p>
          <a:p>
            <a:pPr marL="0" indent="0" algn="ctr">
              <a:buNone/>
            </a:pPr>
            <a:r>
              <a:rPr lang="en-US" sz="2800" b="1" i="1" dirty="0" smtClean="0">
                <a:solidFill>
                  <a:srgbClr val="000000"/>
                </a:solidFill>
              </a:rPr>
              <a:t>Stellar winds in the late stages of stellar evolution a) heavily alter star mass and b) alter surface chemistry</a:t>
            </a:r>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55</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11" name="Group 10"/>
          <p:cNvGrpSpPr/>
          <p:nvPr/>
        </p:nvGrpSpPr>
        <p:grpSpPr>
          <a:xfrm>
            <a:off x="7658234" y="129388"/>
            <a:ext cx="1362018" cy="534339"/>
            <a:chOff x="7658234" y="129388"/>
            <a:chExt cx="1362018" cy="534339"/>
          </a:xfrm>
        </p:grpSpPr>
        <p:sp>
          <p:nvSpPr>
            <p:cNvPr id="12" name="Oval 11"/>
            <p:cNvSpPr/>
            <p:nvPr/>
          </p:nvSpPr>
          <p:spPr>
            <a:xfrm>
              <a:off x="7658234" y="129388"/>
              <a:ext cx="534339" cy="534339"/>
            </a:xfrm>
            <a:prstGeom prst="ellipse">
              <a:avLst/>
            </a:prstGeom>
            <a:gradFill flip="none" rotWithShape="1">
              <a:gsLst>
                <a:gs pos="0">
                  <a:srgbClr val="FFFF00"/>
                </a:gs>
                <a:gs pos="60000">
                  <a:srgbClr val="FF00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8054685" y="129388"/>
              <a:ext cx="534339" cy="534339"/>
            </a:xfrm>
            <a:prstGeom prst="ellipse">
              <a:avLst/>
            </a:prstGeom>
            <a:gradFill flip="none" rotWithShape="1">
              <a:gsLst>
                <a:gs pos="0">
                  <a:schemeClr val="bg1">
                    <a:lumMod val="95000"/>
                  </a:schemeClr>
                </a:gs>
                <a:gs pos="100000">
                  <a:srgbClr val="FFFF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8485913" y="129388"/>
              <a:ext cx="534339" cy="534339"/>
            </a:xfrm>
            <a:prstGeom prst="ellipse">
              <a:avLst/>
            </a:prstGeom>
            <a:gradFill flip="none" rotWithShape="1">
              <a:gsLst>
                <a:gs pos="0">
                  <a:schemeClr val="bg1">
                    <a:lumMod val="95000"/>
                  </a:schemeClr>
                </a:gs>
                <a:gs pos="100000">
                  <a:srgbClr val="3366FF"/>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637461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Point(s) of it All</a:t>
            </a:r>
            <a:endParaRPr lang="en-US" dirty="0"/>
          </a:p>
        </p:txBody>
      </p:sp>
      <p:sp>
        <p:nvSpPr>
          <p:cNvPr id="4" name="Footer Placeholder 3"/>
          <p:cNvSpPr>
            <a:spLocks noGrp="1"/>
          </p:cNvSpPr>
          <p:nvPr>
            <p:ph type="ftr" sz="quarter" idx="11"/>
          </p:nvPr>
        </p:nvSpPr>
        <p:spPr/>
        <p:txBody>
          <a:bodyPr/>
          <a:lstStyle/>
          <a:p>
            <a:r>
              <a:rPr lang="en-US" dirty="0" smtClean="0"/>
              <a:t>Why Does This Matter?</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56</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8" name="Picture 7" descr="ism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40" y="1340670"/>
            <a:ext cx="7766882" cy="4277853"/>
          </a:xfrm>
          <a:prstGeom prst="rect">
            <a:avLst/>
          </a:prstGeom>
          <a:ln>
            <a:solidFill>
              <a:schemeClr val="tx1"/>
            </a:solidFill>
          </a:ln>
        </p:spPr>
      </p:pic>
      <p:sp>
        <p:nvSpPr>
          <p:cNvPr id="9" name="TextBox 8"/>
          <p:cNvSpPr txBox="1"/>
          <p:nvPr/>
        </p:nvSpPr>
        <p:spPr>
          <a:xfrm>
            <a:off x="862645" y="5669835"/>
            <a:ext cx="7277466" cy="646331"/>
          </a:xfrm>
          <a:prstGeom prst="rect">
            <a:avLst/>
          </a:prstGeom>
          <a:noFill/>
        </p:spPr>
        <p:txBody>
          <a:bodyPr wrap="none" rtlCol="0">
            <a:spAutoFit/>
          </a:bodyPr>
          <a:lstStyle/>
          <a:p>
            <a:pPr algn="ctr"/>
            <a:r>
              <a:rPr lang="en-US" dirty="0" smtClean="0"/>
              <a:t>Gas (red, yellow, blue) and dust (dark clouds) in the ISM near Rho </a:t>
            </a:r>
            <a:r>
              <a:rPr lang="en-US" dirty="0" err="1" smtClean="0"/>
              <a:t>Ophiuchi</a:t>
            </a:r>
            <a:r>
              <a:rPr lang="en-US" dirty="0" smtClean="0"/>
              <a:t>; </a:t>
            </a:r>
          </a:p>
          <a:p>
            <a:pPr algn="ctr"/>
            <a:r>
              <a:rPr lang="en-US" dirty="0" smtClean="0"/>
              <a:t>Credit: NOAO</a:t>
            </a:r>
            <a:endParaRPr lang="en-US" dirty="0"/>
          </a:p>
        </p:txBody>
      </p:sp>
      <p:pic>
        <p:nvPicPr>
          <p:cNvPr id="10" name="Picture 9" descr="ism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126" y="89796"/>
            <a:ext cx="1554071" cy="855953"/>
          </a:xfrm>
          <a:prstGeom prst="rect">
            <a:avLst/>
          </a:prstGeom>
        </p:spPr>
      </p:pic>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600200"/>
          </a:xfrm>
        </p:spPr>
        <p:txBody>
          <a:bodyPr>
            <a:normAutofit/>
          </a:bodyPr>
          <a:lstStyle/>
          <a:p>
            <a:r>
              <a:rPr lang="en-US" dirty="0" smtClean="0"/>
              <a:t>Stellar Winds</a:t>
            </a:r>
            <a:br>
              <a:rPr lang="en-US" dirty="0" smtClean="0"/>
            </a:br>
            <a:r>
              <a:rPr lang="en-US" dirty="0" smtClean="0"/>
              <a:t>Enrich Galaxies: </a:t>
            </a:r>
            <a:r>
              <a:rPr lang="en-US" dirty="0" smtClean="0">
                <a:solidFill>
                  <a:srgbClr val="3366FF"/>
                </a:solidFill>
              </a:rPr>
              <a:t>Hot</a:t>
            </a:r>
            <a:r>
              <a:rPr lang="en-US" dirty="0" smtClean="0"/>
              <a:t> Stars</a:t>
            </a:r>
            <a:endParaRPr lang="en-US" dirty="0"/>
          </a:p>
        </p:txBody>
      </p:sp>
      <p:sp>
        <p:nvSpPr>
          <p:cNvPr id="3" name="Content Placeholder 2"/>
          <p:cNvSpPr>
            <a:spLocks noGrp="1"/>
          </p:cNvSpPr>
          <p:nvPr>
            <p:ph idx="1"/>
          </p:nvPr>
        </p:nvSpPr>
        <p:spPr>
          <a:xfrm>
            <a:off x="141116" y="1600200"/>
            <a:ext cx="4537103" cy="4808209"/>
          </a:xfrm>
        </p:spPr>
        <p:txBody>
          <a:bodyPr>
            <a:noAutofit/>
          </a:bodyPr>
          <a:lstStyle/>
          <a:p>
            <a:pPr>
              <a:spcAft>
                <a:spcPts val="1200"/>
              </a:spcAft>
            </a:pPr>
            <a:r>
              <a:rPr lang="en-US" sz="2000" dirty="0" smtClean="0">
                <a:solidFill>
                  <a:srgbClr val="3366FF"/>
                </a:solidFill>
              </a:rPr>
              <a:t>Line-driven</a:t>
            </a:r>
            <a:r>
              <a:rPr lang="en-US" sz="2000" dirty="0"/>
              <a:t> </a:t>
            </a:r>
            <a:r>
              <a:rPr lang="en-US" sz="2000" dirty="0" smtClean="0"/>
              <a:t>winds expel H, He, C, N, O, Fe, and their varied stable isotopes (and other elements)</a:t>
            </a:r>
          </a:p>
          <a:p>
            <a:pPr>
              <a:spcAft>
                <a:spcPts val="1200"/>
              </a:spcAft>
            </a:pPr>
            <a:r>
              <a:rPr lang="en-US" sz="2000" dirty="0" smtClean="0"/>
              <a:t>Elements in winds seed the gas and dust sitting between stars in the Milky Way (the ISM)</a:t>
            </a:r>
          </a:p>
          <a:p>
            <a:pPr>
              <a:spcAft>
                <a:spcPts val="1200"/>
              </a:spcAft>
            </a:pPr>
            <a:r>
              <a:rPr lang="en-US" sz="2000" dirty="0" smtClean="0"/>
              <a:t>Enriched ISM produces new stars with higher elemental content (</a:t>
            </a:r>
            <a:r>
              <a:rPr lang="en-US" sz="2000" dirty="0" err="1" smtClean="0"/>
              <a:t>metallicity</a:t>
            </a:r>
            <a:r>
              <a:rPr lang="en-US" sz="2000" dirty="0" smtClean="0"/>
              <a:t>); allows for planet formation</a:t>
            </a:r>
          </a:p>
          <a:p>
            <a:pPr>
              <a:spcAft>
                <a:spcPts val="1200"/>
              </a:spcAft>
            </a:pPr>
            <a:r>
              <a:rPr lang="en-US" sz="2000" dirty="0" smtClean="0"/>
              <a:t>Radiation pressure from winds churn local ISM, encouraging star birth</a:t>
            </a:r>
            <a:endParaRPr lang="en-US" sz="2000" dirty="0"/>
          </a:p>
        </p:txBody>
      </p:sp>
      <p:sp>
        <p:nvSpPr>
          <p:cNvPr id="5" name="Slide Number Placeholder 4"/>
          <p:cNvSpPr>
            <a:spLocks noGrp="1"/>
          </p:cNvSpPr>
          <p:nvPr>
            <p:ph type="sldNum" sz="quarter" idx="12"/>
          </p:nvPr>
        </p:nvSpPr>
        <p:spPr/>
        <p:txBody>
          <a:bodyPr/>
          <a:lstStyle/>
          <a:p>
            <a:fld id="{2AEA1A1E-F5B2-6F40-9B1C-BBBBCA62E90C}" type="slidenum">
              <a:rPr lang="en-US" smtClean="0"/>
              <a:t>57</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ism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126" y="89796"/>
            <a:ext cx="1554071" cy="855953"/>
          </a:xfrm>
          <a:prstGeom prst="rect">
            <a:avLst/>
          </a:prstGeom>
        </p:spPr>
      </p:pic>
      <p:sp>
        <p:nvSpPr>
          <p:cNvPr id="8" name="Footer Placeholder 3"/>
          <p:cNvSpPr>
            <a:spLocks noGrp="1"/>
          </p:cNvSpPr>
          <p:nvPr>
            <p:ph type="ftr" sz="quarter" idx="11"/>
          </p:nvPr>
        </p:nvSpPr>
        <p:spPr>
          <a:xfrm>
            <a:off x="3124200" y="6356350"/>
            <a:ext cx="2895600" cy="365125"/>
          </a:xfrm>
        </p:spPr>
        <p:txBody>
          <a:bodyPr/>
          <a:lstStyle/>
          <a:p>
            <a:r>
              <a:rPr lang="en-US" dirty="0" smtClean="0"/>
              <a:t>Why Does This Matter?</a:t>
            </a:r>
            <a:endParaRPr lang="en-US" dirty="0"/>
          </a:p>
        </p:txBody>
      </p:sp>
      <p:pic>
        <p:nvPicPr>
          <p:cNvPr id="11" name="Picture 10" descr="eagle_nebul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0455" y="1546889"/>
            <a:ext cx="4293742" cy="4476225"/>
          </a:xfrm>
          <a:prstGeom prst="rect">
            <a:avLst/>
          </a:prstGeom>
        </p:spPr>
      </p:pic>
      <p:sp>
        <p:nvSpPr>
          <p:cNvPr id="12" name="TextBox 11"/>
          <p:cNvSpPr txBox="1"/>
          <p:nvPr/>
        </p:nvSpPr>
        <p:spPr>
          <a:xfrm>
            <a:off x="5631777" y="6061205"/>
            <a:ext cx="2480842" cy="461665"/>
          </a:xfrm>
          <a:prstGeom prst="rect">
            <a:avLst/>
          </a:prstGeom>
          <a:noFill/>
        </p:spPr>
        <p:txBody>
          <a:bodyPr wrap="none" rtlCol="0">
            <a:spAutoFit/>
          </a:bodyPr>
          <a:lstStyle/>
          <a:p>
            <a:pPr algn="ctr"/>
            <a:r>
              <a:rPr lang="en-US" sz="1200" i="1" dirty="0" smtClean="0"/>
              <a:t>The Pillars of Creation, Eagle Nebula</a:t>
            </a:r>
          </a:p>
          <a:p>
            <a:pPr algn="ctr"/>
            <a:r>
              <a:rPr lang="en-US" sz="1200" i="1" dirty="0" smtClean="0"/>
              <a:t>Hubble Space Telescope</a:t>
            </a:r>
            <a:endParaRPr lang="en-US" sz="1200" i="1" dirty="0"/>
          </a:p>
        </p:txBody>
      </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600200"/>
          </a:xfrm>
        </p:spPr>
        <p:txBody>
          <a:bodyPr>
            <a:normAutofit/>
          </a:bodyPr>
          <a:lstStyle/>
          <a:p>
            <a:r>
              <a:rPr lang="en-US" dirty="0" smtClean="0"/>
              <a:t>Stellar Winds</a:t>
            </a:r>
            <a:br>
              <a:rPr lang="en-US" dirty="0" smtClean="0"/>
            </a:br>
            <a:r>
              <a:rPr lang="en-US" dirty="0" smtClean="0"/>
              <a:t>Enrich Galaxies: </a:t>
            </a:r>
            <a:r>
              <a:rPr lang="en-US" dirty="0" smtClean="0">
                <a:solidFill>
                  <a:srgbClr val="FF0000"/>
                </a:solidFill>
              </a:rPr>
              <a:t>Cool</a:t>
            </a:r>
            <a:r>
              <a:rPr lang="en-US" dirty="0" smtClean="0"/>
              <a:t> Stars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58</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ism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126" y="89796"/>
            <a:ext cx="1554071" cy="855953"/>
          </a:xfrm>
          <a:prstGeom prst="rect">
            <a:avLst/>
          </a:prstGeom>
        </p:spPr>
      </p:pic>
      <p:sp>
        <p:nvSpPr>
          <p:cNvPr id="8" name="Footer Placeholder 3"/>
          <p:cNvSpPr>
            <a:spLocks noGrp="1"/>
          </p:cNvSpPr>
          <p:nvPr>
            <p:ph type="ftr" sz="quarter" idx="11"/>
          </p:nvPr>
        </p:nvSpPr>
        <p:spPr>
          <a:xfrm>
            <a:off x="3124200" y="6356350"/>
            <a:ext cx="2895600" cy="365125"/>
          </a:xfrm>
        </p:spPr>
        <p:txBody>
          <a:bodyPr/>
          <a:lstStyle/>
          <a:p>
            <a:r>
              <a:rPr lang="en-US" dirty="0" smtClean="0"/>
              <a:t>Why Does This Matter?</a:t>
            </a:r>
            <a:endParaRPr lang="en-US" dirty="0"/>
          </a:p>
        </p:txBody>
      </p:sp>
      <p:sp>
        <p:nvSpPr>
          <p:cNvPr id="4" name="Content Placeholder 3"/>
          <p:cNvSpPr>
            <a:spLocks noGrp="1"/>
          </p:cNvSpPr>
          <p:nvPr>
            <p:ph idx="1"/>
          </p:nvPr>
        </p:nvSpPr>
        <p:spPr>
          <a:xfrm>
            <a:off x="4714768" y="1593248"/>
            <a:ext cx="4429232" cy="4525963"/>
          </a:xfrm>
        </p:spPr>
        <p:txBody>
          <a:bodyPr>
            <a:normAutofit/>
          </a:bodyPr>
          <a:lstStyle/>
          <a:p>
            <a:pPr>
              <a:spcAft>
                <a:spcPts val="1800"/>
              </a:spcAft>
            </a:pPr>
            <a:r>
              <a:rPr lang="en-US" sz="2200" dirty="0" smtClean="0">
                <a:solidFill>
                  <a:srgbClr val="000000"/>
                </a:solidFill>
              </a:rPr>
              <a:t>Convection mixes fusion, s-process, &amp; α-process products to stellar surface</a:t>
            </a:r>
          </a:p>
          <a:p>
            <a:pPr>
              <a:spcAft>
                <a:spcPts val="1800"/>
              </a:spcAft>
            </a:pPr>
            <a:r>
              <a:rPr lang="en-US" sz="2200" dirty="0" smtClean="0">
                <a:solidFill>
                  <a:srgbClr val="FF0000"/>
                </a:solidFill>
              </a:rPr>
              <a:t>Dust-driven</a:t>
            </a:r>
            <a:r>
              <a:rPr lang="en-US" sz="2200" dirty="0" smtClean="0"/>
              <a:t> winds from AGB stars return nuclear products to ISM as dust and molecular gas</a:t>
            </a:r>
          </a:p>
          <a:p>
            <a:pPr>
              <a:spcAft>
                <a:spcPts val="1800"/>
              </a:spcAft>
            </a:pPr>
            <a:r>
              <a:rPr lang="en-US" sz="2200" dirty="0" smtClean="0"/>
              <a:t>In the LMC AGB winds return 5.5-11.5 x 10</a:t>
            </a:r>
            <a:r>
              <a:rPr lang="en-US" sz="2200" baseline="30000" dirty="0" smtClean="0"/>
              <a:t>-5 </a:t>
            </a:r>
            <a:r>
              <a:rPr lang="en-US" sz="2200" dirty="0" smtClean="0"/>
              <a:t>M</a:t>
            </a:r>
            <a:r>
              <a:rPr lang="en-US" sz="2200" baseline="-25000" dirty="0"/>
              <a:t>⊙</a:t>
            </a:r>
            <a:r>
              <a:rPr lang="en-US" sz="2200" dirty="0" smtClean="0"/>
              <a:t> yr</a:t>
            </a:r>
            <a:r>
              <a:rPr lang="en-US" sz="2200" baseline="30000" dirty="0" smtClean="0"/>
              <a:t>-1 </a:t>
            </a:r>
            <a:r>
              <a:rPr lang="en-US" sz="2200" dirty="0" smtClean="0"/>
              <a:t>in dust and another 11-23 x 10</a:t>
            </a:r>
            <a:r>
              <a:rPr lang="en-US" sz="2200" baseline="30000" dirty="0" smtClean="0"/>
              <a:t>-3</a:t>
            </a:r>
            <a:r>
              <a:rPr lang="en-US" sz="2200" dirty="0" smtClean="0"/>
              <a:t> M</a:t>
            </a:r>
            <a:r>
              <a:rPr lang="en-US" sz="2200" baseline="-25000" dirty="0" smtClean="0"/>
              <a:t>⊙</a:t>
            </a:r>
            <a:r>
              <a:rPr lang="en-US" sz="2200" dirty="0" smtClean="0"/>
              <a:t> yr</a:t>
            </a:r>
            <a:r>
              <a:rPr lang="en-US" sz="2200" baseline="30000" dirty="0" smtClean="0"/>
              <a:t>-1</a:t>
            </a:r>
            <a:r>
              <a:rPr lang="en-US" sz="2200" dirty="0" smtClean="0"/>
              <a:t> in gas (</a:t>
            </a:r>
            <a:r>
              <a:rPr lang="en-US" sz="2200" dirty="0"/>
              <a:t>Matsuura et al </a:t>
            </a:r>
            <a:r>
              <a:rPr lang="en-US" sz="2200" dirty="0" smtClean="0"/>
              <a:t>2009; excludes cluster stars)</a:t>
            </a:r>
          </a:p>
        </p:txBody>
      </p:sp>
      <p:pic>
        <p:nvPicPr>
          <p:cNvPr id="11" name="Picture 10" descr="helix_nebula.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72" y="1584112"/>
            <a:ext cx="4525963" cy="4525963"/>
          </a:xfrm>
          <a:prstGeom prst="rect">
            <a:avLst/>
          </a:prstGeom>
        </p:spPr>
      </p:pic>
      <p:sp>
        <p:nvSpPr>
          <p:cNvPr id="12" name="TextBox 11"/>
          <p:cNvSpPr txBox="1"/>
          <p:nvPr/>
        </p:nvSpPr>
        <p:spPr>
          <a:xfrm>
            <a:off x="1064182" y="6121854"/>
            <a:ext cx="2315858" cy="523220"/>
          </a:xfrm>
          <a:prstGeom prst="rect">
            <a:avLst/>
          </a:prstGeom>
          <a:noFill/>
        </p:spPr>
        <p:txBody>
          <a:bodyPr wrap="none" rtlCol="0">
            <a:spAutoFit/>
          </a:bodyPr>
          <a:lstStyle/>
          <a:p>
            <a:pPr algn="ctr"/>
            <a:r>
              <a:rPr lang="en-US" sz="1400" i="1" dirty="0" smtClean="0"/>
              <a:t>NGC 7293 - The Helix Nebula</a:t>
            </a:r>
          </a:p>
          <a:p>
            <a:pPr algn="ctr"/>
            <a:r>
              <a:rPr lang="en-US" sz="1400" i="1" dirty="0" smtClean="0"/>
              <a:t>ESA, NASA</a:t>
            </a:r>
            <a:endParaRPr lang="en-US" sz="1400" i="1" dirty="0"/>
          </a:p>
        </p:txBody>
      </p:sp>
      <p:sp>
        <p:nvSpPr>
          <p:cNvPr id="3" name="TextBox 2"/>
          <p:cNvSpPr txBox="1"/>
          <p:nvPr/>
        </p:nvSpPr>
        <p:spPr>
          <a:xfrm>
            <a:off x="-1141797" y="306581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337416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25" name="Group 24"/>
          <p:cNvGrpSpPr/>
          <p:nvPr/>
        </p:nvGrpSpPr>
        <p:grpSpPr>
          <a:xfrm>
            <a:off x="1303720" y="1299604"/>
            <a:ext cx="6566691" cy="4873519"/>
            <a:chOff x="1303720" y="1299604"/>
            <a:chExt cx="6566691" cy="4873519"/>
          </a:xfrm>
        </p:grpSpPr>
        <p:sp>
          <p:nvSpPr>
            <p:cNvPr id="9" name="Rectangle 8"/>
            <p:cNvSpPr/>
            <p:nvPr/>
          </p:nvSpPr>
          <p:spPr>
            <a:xfrm>
              <a:off x="1303720" y="1299604"/>
              <a:ext cx="6566691" cy="4873519"/>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978677" y="1417639"/>
              <a:ext cx="5773604" cy="41352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rot="16200000">
              <a:off x="-44475" y="3411463"/>
              <a:ext cx="3391862" cy="369332"/>
            </a:xfrm>
            <a:prstGeom prst="rect">
              <a:avLst/>
            </a:prstGeom>
            <a:noFill/>
          </p:spPr>
          <p:txBody>
            <a:bodyPr wrap="none" rtlCol="0">
              <a:spAutoFit/>
            </a:bodyPr>
            <a:lstStyle/>
            <a:p>
              <a:r>
                <a:rPr lang="en-US" dirty="0" smtClean="0"/>
                <a:t>Increasing Luminosity (Brightness)</a:t>
              </a:r>
              <a:endParaRPr lang="en-US" dirty="0"/>
            </a:p>
          </p:txBody>
        </p:sp>
        <p:sp>
          <p:nvSpPr>
            <p:cNvPr id="12" name="TextBox 11"/>
            <p:cNvSpPr txBox="1"/>
            <p:nvPr/>
          </p:nvSpPr>
          <p:spPr>
            <a:xfrm>
              <a:off x="2982782" y="5671003"/>
              <a:ext cx="3184248" cy="369332"/>
            </a:xfrm>
            <a:prstGeom prst="rect">
              <a:avLst/>
            </a:prstGeom>
            <a:noFill/>
          </p:spPr>
          <p:txBody>
            <a:bodyPr wrap="none" rtlCol="0">
              <a:spAutoFit/>
            </a:bodyPr>
            <a:lstStyle/>
            <a:p>
              <a:r>
                <a:rPr lang="en-US" dirty="0" smtClean="0"/>
                <a:t>Increasing Temperature (Kelvin)</a:t>
              </a:r>
              <a:endParaRPr lang="en-US" dirty="0"/>
            </a:p>
          </p:txBody>
        </p:sp>
        <p:cxnSp>
          <p:nvCxnSpPr>
            <p:cNvPr id="14" name="Straight Arrow Connector 13"/>
            <p:cNvCxnSpPr/>
            <p:nvPr/>
          </p:nvCxnSpPr>
          <p:spPr>
            <a:xfrm flipV="1">
              <a:off x="1836123" y="1900198"/>
              <a:ext cx="0" cy="33918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2303538" y="5700536"/>
              <a:ext cx="500575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rot="17972829">
              <a:off x="4609666" y="1158193"/>
              <a:ext cx="369157" cy="5043736"/>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23" name="TextBox 22"/>
          <p:cNvSpPr txBox="1"/>
          <p:nvPr/>
        </p:nvSpPr>
        <p:spPr>
          <a:xfrm>
            <a:off x="6118500" y="6352143"/>
            <a:ext cx="1633781" cy="369332"/>
          </a:xfrm>
          <a:prstGeom prst="rect">
            <a:avLst/>
          </a:prstGeom>
          <a:noFill/>
        </p:spPr>
        <p:txBody>
          <a:bodyPr wrap="none" rtlCol="0">
            <a:spAutoFit/>
          </a:bodyPr>
          <a:lstStyle/>
          <a:p>
            <a:r>
              <a:rPr lang="en-US" dirty="0" smtClean="0"/>
              <a:t>*Re-enactment</a:t>
            </a:r>
            <a:endParaRPr lang="en-US" dirty="0"/>
          </a:p>
        </p:txBody>
      </p:sp>
      <p:sp>
        <p:nvSpPr>
          <p:cNvPr id="3" name="Sun 2"/>
          <p:cNvSpPr/>
          <p:nvPr/>
        </p:nvSpPr>
        <p:spPr>
          <a:xfrm>
            <a:off x="5163658" y="3747496"/>
            <a:ext cx="543012" cy="548797"/>
          </a:xfrm>
          <a:prstGeom prst="sun">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rot="1800000">
            <a:off x="2965853" y="2911680"/>
            <a:ext cx="1631088" cy="369332"/>
          </a:xfrm>
          <a:prstGeom prst="rect">
            <a:avLst/>
          </a:prstGeom>
          <a:noFill/>
        </p:spPr>
        <p:txBody>
          <a:bodyPr wrap="none" rtlCol="0">
            <a:spAutoFit/>
          </a:bodyPr>
          <a:lstStyle/>
          <a:p>
            <a:r>
              <a:rPr lang="en-US" dirty="0" smtClean="0">
                <a:solidFill>
                  <a:srgbClr val="FFFFFF"/>
                </a:solidFill>
              </a:rPr>
              <a:t>Main Sequence</a:t>
            </a:r>
            <a:endParaRPr lang="en-US" dirty="0">
              <a:solidFill>
                <a:srgbClr val="FFFFFF"/>
              </a:solidFill>
            </a:endParaRPr>
          </a:p>
        </p:txBody>
      </p:sp>
    </p:spTree>
    <p:extLst>
      <p:ext uri="{BB962C8B-B14F-4D97-AF65-F5344CB8AC3E}">
        <p14:creationId xmlns:p14="http://schemas.microsoft.com/office/powerpoint/2010/main" val="4999766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600200"/>
          </a:xfrm>
        </p:spPr>
        <p:txBody>
          <a:bodyPr>
            <a:normAutofit/>
          </a:bodyPr>
          <a:lstStyle/>
          <a:p>
            <a:r>
              <a:rPr lang="en-US" dirty="0" smtClean="0"/>
              <a:t>Stellar Winds </a:t>
            </a:r>
            <a:br>
              <a:rPr lang="en-US" dirty="0" smtClean="0"/>
            </a:br>
            <a:r>
              <a:rPr lang="en-US" dirty="0" smtClean="0"/>
              <a:t>Characterize Stellar Neighborhoods</a:t>
            </a:r>
            <a:endParaRPr lang="en-US" dirty="0"/>
          </a:p>
        </p:txBody>
      </p:sp>
      <p:sp>
        <p:nvSpPr>
          <p:cNvPr id="3" name="Content Placeholder 2"/>
          <p:cNvSpPr>
            <a:spLocks noGrp="1"/>
          </p:cNvSpPr>
          <p:nvPr>
            <p:ph idx="1"/>
          </p:nvPr>
        </p:nvSpPr>
        <p:spPr/>
        <p:txBody>
          <a:bodyPr/>
          <a:lstStyle/>
          <a:p>
            <a:r>
              <a:rPr lang="en-US" dirty="0" err="1" smtClean="0"/>
              <a:t>Metallicity</a:t>
            </a:r>
            <a:r>
              <a:rPr lang="en-US" dirty="0" smtClean="0"/>
              <a:t> can serve as proxy for tracking generations of stars</a:t>
            </a:r>
          </a:p>
          <a:p>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59</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ism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126" y="89796"/>
            <a:ext cx="1554071" cy="855953"/>
          </a:xfrm>
          <a:prstGeom prst="rect">
            <a:avLst/>
          </a:prstGeom>
        </p:spPr>
      </p:pic>
      <p:sp>
        <p:nvSpPr>
          <p:cNvPr id="8" name="Footer Placeholder 3"/>
          <p:cNvSpPr>
            <a:spLocks noGrp="1"/>
          </p:cNvSpPr>
          <p:nvPr>
            <p:ph type="ftr" sz="quarter" idx="11"/>
          </p:nvPr>
        </p:nvSpPr>
        <p:spPr>
          <a:xfrm>
            <a:off x="3124200" y="6356350"/>
            <a:ext cx="2895600" cy="365125"/>
          </a:xfrm>
        </p:spPr>
        <p:txBody>
          <a:bodyPr/>
          <a:lstStyle/>
          <a:p>
            <a:r>
              <a:rPr lang="en-US" dirty="0" smtClean="0"/>
              <a:t>Why Does This Matter?</a:t>
            </a:r>
            <a:endParaRPr lang="en-US" dirty="0"/>
          </a:p>
        </p:txBody>
      </p:sp>
      <p:pic>
        <p:nvPicPr>
          <p:cNvPr id="9" name="Picture 8"/>
          <p:cNvPicPr>
            <a:picLocks noChangeAspect="1"/>
          </p:cNvPicPr>
          <p:nvPr/>
        </p:nvPicPr>
        <p:blipFill>
          <a:blip r:embed="rId5"/>
          <a:stretch>
            <a:fillRect/>
          </a:stretch>
        </p:blipFill>
        <p:spPr>
          <a:xfrm>
            <a:off x="5022365" y="2424086"/>
            <a:ext cx="3871207" cy="3702077"/>
          </a:xfrm>
          <a:prstGeom prst="rect">
            <a:avLst/>
          </a:prstGeom>
          <a:solidFill>
            <a:srgbClr val="FFFFFF"/>
          </a:solidFill>
          <a:ln>
            <a:solidFill>
              <a:srgbClr val="000000"/>
            </a:solidFill>
          </a:ln>
        </p:spPr>
      </p:pic>
      <p:pic>
        <p:nvPicPr>
          <p:cNvPr id="10" name="Picture 9"/>
          <p:cNvPicPr>
            <a:picLocks noChangeAspect="1"/>
          </p:cNvPicPr>
          <p:nvPr/>
        </p:nvPicPr>
        <p:blipFill>
          <a:blip r:embed="rId6"/>
          <a:stretch>
            <a:fillRect/>
          </a:stretch>
        </p:blipFill>
        <p:spPr>
          <a:xfrm>
            <a:off x="175298" y="3333529"/>
            <a:ext cx="4705948" cy="2066926"/>
          </a:xfrm>
          <a:prstGeom prst="rect">
            <a:avLst/>
          </a:prstGeom>
          <a:solidFill>
            <a:srgbClr val="FFFFFF"/>
          </a:solidFill>
          <a:ln>
            <a:solidFill>
              <a:srgbClr val="000000"/>
            </a:solidFill>
          </a:ln>
        </p:spPr>
      </p:pic>
      <p:sp>
        <p:nvSpPr>
          <p:cNvPr id="11" name="TextBox 10"/>
          <p:cNvSpPr txBox="1"/>
          <p:nvPr/>
        </p:nvSpPr>
        <p:spPr>
          <a:xfrm>
            <a:off x="1424039" y="5503076"/>
            <a:ext cx="2092202" cy="646331"/>
          </a:xfrm>
          <a:prstGeom prst="rect">
            <a:avLst/>
          </a:prstGeom>
          <a:noFill/>
        </p:spPr>
        <p:txBody>
          <a:bodyPr wrap="none" rtlCol="0">
            <a:spAutoFit/>
          </a:bodyPr>
          <a:lstStyle/>
          <a:p>
            <a:pPr algn="ctr"/>
            <a:r>
              <a:rPr lang="en-US" i="1" dirty="0" smtClean="0"/>
              <a:t>Sub-giants in </a:t>
            </a:r>
            <a:r>
              <a:rPr lang="en-US" i="1" dirty="0" err="1" smtClean="0"/>
              <a:t>ω</a:t>
            </a:r>
            <a:r>
              <a:rPr lang="en-US" i="1" dirty="0" smtClean="0"/>
              <a:t> Cen </a:t>
            </a:r>
          </a:p>
          <a:p>
            <a:pPr algn="ctr"/>
            <a:r>
              <a:rPr lang="en-US" i="1" dirty="0" smtClean="0"/>
              <a:t>Villanova et al 2014</a:t>
            </a:r>
            <a:endParaRPr lang="en-US" i="1" dirty="0"/>
          </a:p>
        </p:txBody>
      </p:sp>
      <p:sp>
        <p:nvSpPr>
          <p:cNvPr id="12" name="TextBox 11"/>
          <p:cNvSpPr txBox="1"/>
          <p:nvPr/>
        </p:nvSpPr>
        <p:spPr>
          <a:xfrm rot="16200000">
            <a:off x="3669049" y="4111272"/>
            <a:ext cx="3152938" cy="369332"/>
          </a:xfrm>
          <a:prstGeom prst="rect">
            <a:avLst/>
          </a:prstGeom>
          <a:solidFill>
            <a:srgbClr val="FFFFFF"/>
          </a:solidFill>
        </p:spPr>
        <p:txBody>
          <a:bodyPr wrap="square" rtlCol="0">
            <a:spAutoFit/>
          </a:bodyPr>
          <a:lstStyle/>
          <a:p>
            <a:pPr algn="ctr"/>
            <a:r>
              <a:rPr lang="en-US" dirty="0" smtClean="0"/>
              <a:t>Brightness (mag)</a:t>
            </a:r>
            <a:endParaRPr lang="en-US" dirty="0"/>
          </a:p>
        </p:txBody>
      </p:sp>
      <p:sp>
        <p:nvSpPr>
          <p:cNvPr id="13" name="TextBox 12"/>
          <p:cNvSpPr txBox="1"/>
          <p:nvPr/>
        </p:nvSpPr>
        <p:spPr>
          <a:xfrm>
            <a:off x="5404526" y="5871566"/>
            <a:ext cx="3463388" cy="369332"/>
          </a:xfrm>
          <a:prstGeom prst="rect">
            <a:avLst/>
          </a:prstGeom>
          <a:solidFill>
            <a:srgbClr val="FFFFFF"/>
          </a:solidFill>
        </p:spPr>
        <p:txBody>
          <a:bodyPr wrap="square" rtlCol="0">
            <a:spAutoFit/>
          </a:bodyPr>
          <a:lstStyle/>
          <a:p>
            <a:pPr algn="ctr"/>
            <a:r>
              <a:rPr lang="en-US" dirty="0" smtClean="0"/>
              <a:t>Temperature</a:t>
            </a:r>
            <a:endParaRPr lang="en-US" dirty="0"/>
          </a:p>
        </p:txBody>
      </p:sp>
      <p:cxnSp>
        <p:nvCxnSpPr>
          <p:cNvPr id="15" name="Straight Arrow Connector 14"/>
          <p:cNvCxnSpPr/>
          <p:nvPr/>
        </p:nvCxnSpPr>
        <p:spPr>
          <a:xfrm flipV="1">
            <a:off x="5430184" y="2963195"/>
            <a:ext cx="0" cy="264250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5234307" y="5871566"/>
            <a:ext cx="3322758"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600200"/>
          </a:xfrm>
        </p:spPr>
        <p:txBody>
          <a:bodyPr>
            <a:normAutofit/>
          </a:bodyPr>
          <a:lstStyle/>
          <a:p>
            <a:r>
              <a:rPr lang="en-US" dirty="0" smtClean="0"/>
              <a:t>Stellar Wind Enrichment </a:t>
            </a:r>
            <a:br>
              <a:rPr lang="en-US" dirty="0" smtClean="0"/>
            </a:br>
            <a:r>
              <a:rPr lang="en-US" dirty="0" smtClean="0"/>
              <a:t>Characterizes Galaxies</a:t>
            </a:r>
            <a:endParaRPr lang="en-US" dirty="0"/>
          </a:p>
        </p:txBody>
      </p:sp>
      <p:sp>
        <p:nvSpPr>
          <p:cNvPr id="3" name="Content Placeholder 2"/>
          <p:cNvSpPr>
            <a:spLocks noGrp="1"/>
          </p:cNvSpPr>
          <p:nvPr>
            <p:ph idx="1"/>
          </p:nvPr>
        </p:nvSpPr>
        <p:spPr/>
        <p:txBody>
          <a:bodyPr/>
          <a:lstStyle/>
          <a:p>
            <a:r>
              <a:rPr lang="en-US" dirty="0" err="1" smtClean="0"/>
              <a:t>Metallicity</a:t>
            </a:r>
            <a:r>
              <a:rPr lang="en-US" dirty="0" smtClean="0"/>
              <a:t> can track structure of the Galaxy</a:t>
            </a:r>
          </a:p>
          <a:p>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60</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ism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126" y="89796"/>
            <a:ext cx="1554071" cy="855953"/>
          </a:xfrm>
          <a:prstGeom prst="rect">
            <a:avLst/>
          </a:prstGeom>
        </p:spPr>
      </p:pic>
      <p:sp>
        <p:nvSpPr>
          <p:cNvPr id="8" name="Footer Placeholder 3"/>
          <p:cNvSpPr>
            <a:spLocks noGrp="1"/>
          </p:cNvSpPr>
          <p:nvPr>
            <p:ph type="ftr" sz="quarter" idx="11"/>
          </p:nvPr>
        </p:nvSpPr>
        <p:spPr>
          <a:xfrm>
            <a:off x="3124200" y="6356350"/>
            <a:ext cx="2895600" cy="365125"/>
          </a:xfrm>
        </p:spPr>
        <p:txBody>
          <a:bodyPr/>
          <a:lstStyle/>
          <a:p>
            <a:r>
              <a:rPr lang="en-US" dirty="0" smtClean="0"/>
              <a:t>Why Does This Matter?</a:t>
            </a:r>
            <a:endParaRPr lang="en-US" dirty="0"/>
          </a:p>
        </p:txBody>
      </p:sp>
      <p:pic>
        <p:nvPicPr>
          <p:cNvPr id="4" name="Picture 3"/>
          <p:cNvPicPr>
            <a:picLocks noChangeAspect="1"/>
          </p:cNvPicPr>
          <p:nvPr/>
        </p:nvPicPr>
        <p:blipFill>
          <a:blip r:embed="rId5"/>
          <a:stretch>
            <a:fillRect/>
          </a:stretch>
        </p:blipFill>
        <p:spPr>
          <a:xfrm>
            <a:off x="238496" y="2721631"/>
            <a:ext cx="8690613" cy="3377488"/>
          </a:xfrm>
          <a:prstGeom prst="rect">
            <a:avLst/>
          </a:prstGeom>
          <a:solidFill>
            <a:schemeClr val="bg1"/>
          </a:solidFill>
          <a:ln>
            <a:solidFill>
              <a:schemeClr val="tx1"/>
            </a:solidFill>
          </a:ln>
        </p:spPr>
      </p:pic>
      <p:sp>
        <p:nvSpPr>
          <p:cNvPr id="9" name="TextBox 8"/>
          <p:cNvSpPr txBox="1"/>
          <p:nvPr/>
        </p:nvSpPr>
        <p:spPr>
          <a:xfrm>
            <a:off x="3810281" y="5783851"/>
            <a:ext cx="1620944" cy="369332"/>
          </a:xfrm>
          <a:prstGeom prst="rect">
            <a:avLst/>
          </a:prstGeom>
          <a:noFill/>
        </p:spPr>
        <p:txBody>
          <a:bodyPr wrap="none" rtlCol="0">
            <a:spAutoFit/>
          </a:bodyPr>
          <a:lstStyle/>
          <a:p>
            <a:r>
              <a:rPr lang="en-US" dirty="0" err="1" smtClean="0"/>
              <a:t>Bovy</a:t>
            </a:r>
            <a:r>
              <a:rPr lang="en-US" dirty="0" smtClean="0"/>
              <a:t> et al 2012</a:t>
            </a:r>
            <a:endParaRPr lang="en-US" dirty="0"/>
          </a:p>
        </p:txBody>
      </p:sp>
    </p:spTree>
    <p:extLst>
      <p:ext uri="{BB962C8B-B14F-4D97-AF65-F5344CB8AC3E}">
        <p14:creationId xmlns:p14="http://schemas.microsoft.com/office/powerpoint/2010/main" val="256942131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7288"/>
          </a:xfrm>
        </p:spPr>
        <p:txBody>
          <a:bodyPr>
            <a:normAutofit/>
          </a:bodyPr>
          <a:lstStyle/>
          <a:p>
            <a:r>
              <a:rPr lang="en-US" dirty="0" smtClean="0"/>
              <a:t>The Wrap Up</a:t>
            </a:r>
            <a:endParaRPr lang="en-US" dirty="0"/>
          </a:p>
        </p:txBody>
      </p:sp>
      <p:sp>
        <p:nvSpPr>
          <p:cNvPr id="3" name="Content Placeholder 2"/>
          <p:cNvSpPr>
            <a:spLocks noGrp="1"/>
          </p:cNvSpPr>
          <p:nvPr>
            <p:ph idx="1"/>
          </p:nvPr>
        </p:nvSpPr>
        <p:spPr>
          <a:xfrm>
            <a:off x="256721" y="1067288"/>
            <a:ext cx="8593401" cy="5058875"/>
          </a:xfrm>
        </p:spPr>
        <p:txBody>
          <a:bodyPr>
            <a:normAutofit/>
          </a:bodyPr>
          <a:lstStyle/>
          <a:p>
            <a:pPr marL="0" indent="0" algn="ctr">
              <a:spcBef>
                <a:spcPts val="1272"/>
              </a:spcBef>
              <a:buNone/>
            </a:pPr>
            <a:r>
              <a:rPr lang="en-US" sz="2800" dirty="0" smtClean="0"/>
              <a:t>Stars of all types—</a:t>
            </a:r>
            <a:r>
              <a:rPr lang="en-US" sz="2800" dirty="0" smtClean="0">
                <a:solidFill>
                  <a:srgbClr val="FF0000"/>
                </a:solidFill>
              </a:rPr>
              <a:t>low</a:t>
            </a:r>
            <a:r>
              <a:rPr lang="en-US" sz="2800" dirty="0" smtClean="0"/>
              <a:t>, </a:t>
            </a:r>
            <a:r>
              <a:rPr lang="en-US" sz="2800" dirty="0" smtClean="0">
                <a:solidFill>
                  <a:srgbClr val="FF6600"/>
                </a:solidFill>
              </a:rPr>
              <a:t>intermediate</a:t>
            </a:r>
            <a:r>
              <a:rPr lang="en-US" sz="2800" dirty="0" smtClean="0"/>
              <a:t>, and </a:t>
            </a:r>
            <a:r>
              <a:rPr lang="en-US" sz="2800" dirty="0" smtClean="0">
                <a:solidFill>
                  <a:srgbClr val="3366FF"/>
                </a:solidFill>
              </a:rPr>
              <a:t>high-</a:t>
            </a:r>
            <a:r>
              <a:rPr lang="en-US" sz="2800" dirty="0" smtClean="0">
                <a:solidFill>
                  <a:srgbClr val="000000"/>
                </a:solidFill>
              </a:rPr>
              <a:t>mass</a:t>
            </a:r>
            <a:r>
              <a:rPr lang="en-US" sz="2800" dirty="0" smtClean="0"/>
              <a:t>—lead dynamic lives as they evolve to their final stages</a:t>
            </a:r>
          </a:p>
          <a:p>
            <a:pPr marL="0" indent="0" algn="ctr">
              <a:spcBef>
                <a:spcPts val="1272"/>
              </a:spcBef>
              <a:buNone/>
            </a:pPr>
            <a:r>
              <a:rPr lang="en-US" sz="2800" dirty="0" smtClean="0"/>
              <a:t>The elements that make existence are manufactured in the hot bowels of stars</a:t>
            </a:r>
          </a:p>
          <a:p>
            <a:pPr marL="0" indent="0" algn="ctr">
              <a:spcBef>
                <a:spcPts val="1272"/>
              </a:spcBef>
              <a:buNone/>
            </a:pPr>
            <a:r>
              <a:rPr lang="en-US" sz="2800" dirty="0" smtClean="0"/>
              <a:t>In their later stages, stars lose large fractions of mass due to their own </a:t>
            </a:r>
            <a:r>
              <a:rPr lang="en-US" sz="2800" dirty="0" smtClean="0">
                <a:solidFill>
                  <a:srgbClr val="FF0000"/>
                </a:solidFill>
              </a:rPr>
              <a:t>pulsations</a:t>
            </a:r>
            <a:r>
              <a:rPr lang="en-US" sz="2800" dirty="0" smtClean="0"/>
              <a:t> and/or </a:t>
            </a:r>
            <a:r>
              <a:rPr lang="en-US" sz="2800" dirty="0" smtClean="0">
                <a:solidFill>
                  <a:srgbClr val="FF0000"/>
                </a:solidFill>
              </a:rPr>
              <a:t>radi</a:t>
            </a:r>
            <a:r>
              <a:rPr lang="en-US" sz="2800" dirty="0" smtClean="0">
                <a:solidFill>
                  <a:srgbClr val="3366FF"/>
                </a:solidFill>
              </a:rPr>
              <a:t>ation</a:t>
            </a:r>
            <a:endParaRPr lang="en-US" sz="2800" dirty="0" smtClean="0"/>
          </a:p>
          <a:p>
            <a:pPr marL="0" indent="0" algn="ctr">
              <a:spcBef>
                <a:spcPts val="1272"/>
              </a:spcBef>
              <a:buNone/>
            </a:pPr>
            <a:r>
              <a:rPr lang="en-US" sz="2800" dirty="0" smtClean="0">
                <a:solidFill>
                  <a:srgbClr val="000000"/>
                </a:solidFill>
              </a:rPr>
              <a:t>Powerful stellar winds return gas and dust from star surfaces and interiors into the Galaxy</a:t>
            </a:r>
          </a:p>
          <a:p>
            <a:pPr marL="0" indent="0" algn="ctr">
              <a:spcBef>
                <a:spcPts val="1272"/>
              </a:spcBef>
              <a:buNone/>
            </a:pPr>
            <a:r>
              <a:rPr lang="en-US" sz="2800" dirty="0" smtClean="0">
                <a:solidFill>
                  <a:srgbClr val="000000"/>
                </a:solidFill>
              </a:rPr>
              <a:t>Enrichment from stars seeds galaxy throughout, and allows for stellar life to begin anew</a:t>
            </a:r>
            <a:endParaRPr lang="en-US" sz="2800" dirty="0">
              <a:solidFill>
                <a:srgbClr val="000000"/>
              </a:solidFill>
            </a:endParaRPr>
          </a:p>
        </p:txBody>
      </p:sp>
      <p:sp>
        <p:nvSpPr>
          <p:cNvPr id="5" name="Slide Number Placeholder 4"/>
          <p:cNvSpPr>
            <a:spLocks noGrp="1"/>
          </p:cNvSpPr>
          <p:nvPr>
            <p:ph type="sldNum" sz="quarter" idx="12"/>
          </p:nvPr>
        </p:nvSpPr>
        <p:spPr/>
        <p:txBody>
          <a:bodyPr/>
          <a:lstStyle/>
          <a:p>
            <a:fld id="{2AEA1A1E-F5B2-6F40-9B1C-BBBBCA62E90C}" type="slidenum">
              <a:rPr lang="en-US" smtClean="0"/>
              <a:t>61</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ism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126" y="89796"/>
            <a:ext cx="1554071" cy="855953"/>
          </a:xfrm>
          <a:prstGeom prst="rect">
            <a:avLst/>
          </a:prstGeom>
        </p:spPr>
      </p:pic>
      <p:sp>
        <p:nvSpPr>
          <p:cNvPr id="8" name="Footer Placeholder 3"/>
          <p:cNvSpPr>
            <a:spLocks noGrp="1"/>
          </p:cNvSpPr>
          <p:nvPr>
            <p:ph type="ftr" sz="quarter" idx="11"/>
          </p:nvPr>
        </p:nvSpPr>
        <p:spPr>
          <a:xfrm>
            <a:off x="3124200" y="6356350"/>
            <a:ext cx="2895600" cy="365125"/>
          </a:xfrm>
        </p:spPr>
        <p:txBody>
          <a:bodyPr/>
          <a:lstStyle/>
          <a:p>
            <a:r>
              <a:rPr lang="en-US" dirty="0" smtClean="0"/>
              <a:t>Why Does This Matter?</a:t>
            </a:r>
            <a:endParaRPr lang="en-US" dirty="0"/>
          </a:p>
        </p:txBody>
      </p:sp>
    </p:spTree>
    <p:extLst>
      <p:ext uri="{BB962C8B-B14F-4D97-AF65-F5344CB8AC3E}">
        <p14:creationId xmlns:p14="http://schemas.microsoft.com/office/powerpoint/2010/main" val="140677839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My Work</a:t>
            </a:r>
            <a:endParaRPr lang="en-US" dirty="0"/>
          </a:p>
        </p:txBody>
      </p:sp>
      <p:sp>
        <p:nvSpPr>
          <p:cNvPr id="3" name="Content Placeholder 2"/>
          <p:cNvSpPr>
            <a:spLocks noGrp="1"/>
          </p:cNvSpPr>
          <p:nvPr>
            <p:ph idx="1"/>
          </p:nvPr>
        </p:nvSpPr>
        <p:spPr>
          <a:xfrm>
            <a:off x="162129" y="1266678"/>
            <a:ext cx="8766982" cy="5089672"/>
          </a:xfrm>
        </p:spPr>
        <p:txBody>
          <a:bodyPr>
            <a:normAutofit/>
          </a:bodyPr>
          <a:lstStyle/>
          <a:p>
            <a:pPr marL="0" indent="0" algn="ctr">
              <a:buNone/>
            </a:pPr>
            <a:r>
              <a:rPr lang="en-US" sz="2800" b="1" dirty="0" smtClean="0"/>
              <a:t>AGB Stars Probing </a:t>
            </a:r>
          </a:p>
          <a:p>
            <a:pPr marL="0" indent="0" algn="ctr">
              <a:buNone/>
            </a:pPr>
            <a:r>
              <a:rPr lang="en-US" sz="2800" b="1" dirty="0" smtClean="0"/>
              <a:t>the Structure and Evolution of the Milky Way</a:t>
            </a:r>
          </a:p>
          <a:p>
            <a:r>
              <a:rPr lang="en-US" sz="2800" dirty="0" smtClean="0"/>
              <a:t>Recall: warm O-rich and C-rich dust in </a:t>
            </a:r>
            <a:r>
              <a:rPr lang="en-US" sz="2800" dirty="0" smtClean="0">
                <a:solidFill>
                  <a:srgbClr val="FF0000"/>
                </a:solidFill>
              </a:rPr>
              <a:t>dust-driven </a:t>
            </a:r>
            <a:r>
              <a:rPr lang="en-US" sz="2800" dirty="0" smtClean="0"/>
              <a:t>winds from AGB stars shine in the mid-IR</a:t>
            </a:r>
          </a:p>
          <a:p>
            <a:r>
              <a:rPr lang="en-US" sz="2800" dirty="0" smtClean="0"/>
              <a:t>Even while light from AGB surface obscured, dusty shells light up in IR</a:t>
            </a:r>
          </a:p>
          <a:p>
            <a:r>
              <a:rPr lang="en-US" sz="2800" dirty="0" smtClean="0"/>
              <a:t>Also: AGB phase is last stellar phase for </a:t>
            </a:r>
            <a:r>
              <a:rPr lang="en-US" sz="2800" dirty="0" smtClean="0">
                <a:solidFill>
                  <a:srgbClr val="FF0000"/>
                </a:solidFill>
              </a:rPr>
              <a:t>low</a:t>
            </a:r>
            <a:r>
              <a:rPr lang="en-US" sz="2800" dirty="0" smtClean="0"/>
              <a:t>/</a:t>
            </a:r>
            <a:r>
              <a:rPr lang="en-US" sz="2800" dirty="0" smtClean="0">
                <a:solidFill>
                  <a:srgbClr val="FF6600"/>
                </a:solidFill>
              </a:rPr>
              <a:t>intermediate</a:t>
            </a:r>
            <a:r>
              <a:rPr lang="en-US" sz="2800" dirty="0" smtClean="0"/>
              <a:t>-mass stars (very abundant stars)</a:t>
            </a:r>
          </a:p>
          <a:p>
            <a:r>
              <a:rPr lang="en-US" sz="2800" dirty="0" smtClean="0"/>
              <a:t>If identified, can be seen nearly everywhere in Galaxy, even to far side of Galaxy</a:t>
            </a:r>
            <a:endParaRPr lang="en-US" sz="2800" dirty="0"/>
          </a:p>
        </p:txBody>
      </p:sp>
      <p:sp>
        <p:nvSpPr>
          <p:cNvPr id="4" name="Footer Placeholder 3"/>
          <p:cNvSpPr>
            <a:spLocks noGrp="1"/>
          </p:cNvSpPr>
          <p:nvPr>
            <p:ph type="ftr" sz="quarter" idx="11"/>
          </p:nvPr>
        </p:nvSpPr>
        <p:spPr/>
        <p:txBody>
          <a:bodyPr/>
          <a:lstStyle/>
          <a:p>
            <a:r>
              <a:rPr lang="en-US" dirty="0" smtClean="0"/>
              <a:t>My Work</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62</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LaughingMan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2064" y="2035636"/>
            <a:ext cx="4081123" cy="3582894"/>
          </a:xfrm>
        </p:spPr>
        <p:txBody>
          <a:bodyPr/>
          <a:lstStyle/>
          <a:p>
            <a:r>
              <a:rPr lang="en-US" dirty="0" smtClean="0"/>
              <a:t>Year-long survey of the full sky</a:t>
            </a:r>
          </a:p>
          <a:p>
            <a:r>
              <a:rPr lang="en-US" dirty="0" smtClean="0"/>
              <a:t>Unprecedented NIR/MIR sensitivity</a:t>
            </a:r>
          </a:p>
          <a:p>
            <a:r>
              <a:rPr lang="en-US" dirty="0" smtClean="0"/>
              <a:t>Catalog of 750+ million objects</a:t>
            </a:r>
          </a:p>
          <a:p>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63</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Title 1"/>
          <p:cNvSpPr>
            <a:spLocks noGrp="1"/>
          </p:cNvSpPr>
          <p:nvPr>
            <p:ph type="title"/>
          </p:nvPr>
        </p:nvSpPr>
        <p:spPr>
          <a:xfrm>
            <a:off x="457200" y="274638"/>
            <a:ext cx="8229600" cy="1143000"/>
          </a:xfrm>
        </p:spPr>
        <p:txBody>
          <a:bodyPr/>
          <a:lstStyle/>
          <a:p>
            <a:r>
              <a:rPr lang="en-US" dirty="0" smtClean="0"/>
              <a:t>Relation to My Work</a:t>
            </a:r>
            <a:endParaRPr lang="en-US" dirty="0"/>
          </a:p>
        </p:txBody>
      </p:sp>
      <p:sp>
        <p:nvSpPr>
          <p:cNvPr id="8" name="Footer Placeholder 3"/>
          <p:cNvSpPr>
            <a:spLocks noGrp="1"/>
          </p:cNvSpPr>
          <p:nvPr>
            <p:ph type="ftr" sz="quarter" idx="11"/>
          </p:nvPr>
        </p:nvSpPr>
        <p:spPr>
          <a:xfrm>
            <a:off x="3124200" y="6356350"/>
            <a:ext cx="2895600" cy="365125"/>
          </a:xfrm>
        </p:spPr>
        <p:txBody>
          <a:bodyPr/>
          <a:lstStyle/>
          <a:p>
            <a:r>
              <a:rPr lang="en-US" dirty="0" smtClean="0"/>
              <a:t>My Work</a:t>
            </a:r>
            <a:endParaRPr lang="en-US" dirty="0"/>
          </a:p>
        </p:txBody>
      </p:sp>
      <p:pic>
        <p:nvPicPr>
          <p:cNvPr id="9" name="Picture 8" descr="wise_telescop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610" y="2290366"/>
            <a:ext cx="4795688" cy="2622642"/>
          </a:xfrm>
          <a:prstGeom prst="rect">
            <a:avLst/>
          </a:prstGeom>
        </p:spPr>
      </p:pic>
      <p:sp>
        <p:nvSpPr>
          <p:cNvPr id="10" name="TextBox 9"/>
          <p:cNvSpPr txBox="1"/>
          <p:nvPr/>
        </p:nvSpPr>
        <p:spPr>
          <a:xfrm>
            <a:off x="241540" y="1299637"/>
            <a:ext cx="8650024" cy="553998"/>
          </a:xfrm>
          <a:prstGeom prst="rect">
            <a:avLst/>
          </a:prstGeom>
          <a:noFill/>
        </p:spPr>
        <p:txBody>
          <a:bodyPr wrap="none" rtlCol="0">
            <a:spAutoFit/>
          </a:bodyPr>
          <a:lstStyle/>
          <a:p>
            <a:r>
              <a:rPr lang="en-US" sz="3000" b="1" dirty="0"/>
              <a:t>Enter: the Wide-field Infrared Survey </a:t>
            </a:r>
            <a:r>
              <a:rPr lang="en-US" sz="3000" b="1" dirty="0" smtClean="0"/>
              <a:t>Explorer (WISE)</a:t>
            </a:r>
            <a:endParaRPr lang="en-US" sz="3000" b="1" dirty="0"/>
          </a:p>
        </p:txBody>
      </p:sp>
      <p:sp>
        <p:nvSpPr>
          <p:cNvPr id="11" name="TextBox 10"/>
          <p:cNvSpPr txBox="1"/>
          <p:nvPr/>
        </p:nvSpPr>
        <p:spPr>
          <a:xfrm>
            <a:off x="584460" y="4951493"/>
            <a:ext cx="3982092" cy="307777"/>
          </a:xfrm>
          <a:prstGeom prst="rect">
            <a:avLst/>
          </a:prstGeom>
          <a:noFill/>
        </p:spPr>
        <p:txBody>
          <a:bodyPr wrap="none" rtlCol="0">
            <a:spAutoFit/>
          </a:bodyPr>
          <a:lstStyle/>
          <a:p>
            <a:r>
              <a:rPr lang="en-US" sz="1400" i="1" dirty="0" smtClean="0"/>
              <a:t>Credit</a:t>
            </a:r>
            <a:r>
              <a:rPr lang="en-US" sz="1400" i="1" dirty="0"/>
              <a:t>: http://</a:t>
            </a:r>
            <a:r>
              <a:rPr lang="en-US" sz="1400" i="1" dirty="0" err="1"/>
              <a:t>www.jpl.nasa.gov</a:t>
            </a:r>
            <a:r>
              <a:rPr lang="en-US" sz="1400" i="1" dirty="0"/>
              <a:t>/wise/</a:t>
            </a:r>
            <a:r>
              <a:rPr lang="en-US" sz="1400" i="1" dirty="0" err="1"/>
              <a:t>overview.cfm</a:t>
            </a:r>
            <a:endParaRPr lang="en-US" sz="1400" i="1" dirty="0"/>
          </a:p>
        </p:txBody>
      </p:sp>
      <p:pic>
        <p:nvPicPr>
          <p:cNvPr id="12" name="Picture 11" descr="LaughingManLogo.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My Work</a:t>
            </a:r>
            <a:endParaRPr lang="en-US" dirty="0"/>
          </a:p>
        </p:txBody>
      </p:sp>
      <p:sp>
        <p:nvSpPr>
          <p:cNvPr id="3" name="Content Placeholder 2"/>
          <p:cNvSpPr>
            <a:spLocks noGrp="1"/>
          </p:cNvSpPr>
          <p:nvPr>
            <p:ph idx="1"/>
          </p:nvPr>
        </p:nvSpPr>
        <p:spPr>
          <a:xfrm>
            <a:off x="5452403" y="1322077"/>
            <a:ext cx="3558334" cy="4742910"/>
          </a:xfrm>
        </p:spPr>
        <p:txBody>
          <a:bodyPr>
            <a:normAutofit fontScale="85000" lnSpcReduction="20000"/>
          </a:bodyPr>
          <a:lstStyle/>
          <a:p>
            <a:r>
              <a:rPr lang="en-US" dirty="0" smtClean="0"/>
              <a:t>Identified ~68,000 AGB candidates in the Milky Way with WISE</a:t>
            </a:r>
          </a:p>
          <a:p>
            <a:r>
              <a:rPr lang="en-US" dirty="0" smtClean="0"/>
              <a:t>Use candidates for 3D map of the Milky Way </a:t>
            </a:r>
          </a:p>
          <a:p>
            <a:r>
              <a:rPr lang="en-US" dirty="0" smtClean="0"/>
              <a:t>Measurements of vertical and radial extent of the disk</a:t>
            </a:r>
          </a:p>
          <a:p>
            <a:r>
              <a:rPr lang="en-US" dirty="0" smtClean="0"/>
              <a:t>Can be used to verify models of Galactic structure</a:t>
            </a:r>
          </a:p>
        </p:txBody>
      </p:sp>
      <p:sp>
        <p:nvSpPr>
          <p:cNvPr id="5" name="Slide Number Placeholder 4"/>
          <p:cNvSpPr>
            <a:spLocks noGrp="1"/>
          </p:cNvSpPr>
          <p:nvPr>
            <p:ph type="sldNum" sz="quarter" idx="12"/>
          </p:nvPr>
        </p:nvSpPr>
        <p:spPr/>
        <p:txBody>
          <a:bodyPr/>
          <a:lstStyle/>
          <a:p>
            <a:fld id="{2AEA1A1E-F5B2-6F40-9B1C-BBBBCA62E90C}" type="slidenum">
              <a:rPr lang="en-US" smtClean="0"/>
              <a:t>64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Footer Placeholder 3"/>
          <p:cNvSpPr>
            <a:spLocks noGrp="1"/>
          </p:cNvSpPr>
          <p:nvPr>
            <p:ph type="ftr" sz="quarter" idx="11"/>
          </p:nvPr>
        </p:nvSpPr>
        <p:spPr/>
        <p:txBody>
          <a:bodyPr/>
          <a:lstStyle/>
          <a:p>
            <a:r>
              <a:rPr lang="en-US" dirty="0" smtClean="0"/>
              <a:t>My Work</a:t>
            </a:r>
            <a:endParaRPr lang="en-US" dirty="0"/>
          </a:p>
        </p:txBody>
      </p:sp>
      <p:pic>
        <p:nvPicPr>
          <p:cNvPr id="8" name="Picture 7"/>
          <p:cNvPicPr>
            <a:picLocks noChangeAspect="1"/>
          </p:cNvPicPr>
          <p:nvPr/>
        </p:nvPicPr>
        <p:blipFill>
          <a:blip r:embed="rId4"/>
          <a:stretch>
            <a:fillRect/>
          </a:stretch>
        </p:blipFill>
        <p:spPr>
          <a:xfrm>
            <a:off x="159325" y="1322076"/>
            <a:ext cx="5126297" cy="5026341"/>
          </a:xfrm>
          <a:prstGeom prst="rect">
            <a:avLst/>
          </a:prstGeom>
          <a:ln>
            <a:solidFill>
              <a:srgbClr val="000000"/>
            </a:solidFill>
          </a:ln>
        </p:spPr>
      </p:pic>
      <p:sp>
        <p:nvSpPr>
          <p:cNvPr id="9" name="TextBox 8"/>
          <p:cNvSpPr txBox="1"/>
          <p:nvPr/>
        </p:nvSpPr>
        <p:spPr>
          <a:xfrm>
            <a:off x="2996122" y="1680470"/>
            <a:ext cx="2114581" cy="307777"/>
          </a:xfrm>
          <a:prstGeom prst="rect">
            <a:avLst/>
          </a:prstGeom>
          <a:noFill/>
        </p:spPr>
        <p:txBody>
          <a:bodyPr wrap="none" rtlCol="0">
            <a:spAutoFit/>
          </a:bodyPr>
          <a:lstStyle/>
          <a:p>
            <a:r>
              <a:rPr lang="en-US" sz="1400" i="1" dirty="0" smtClean="0"/>
              <a:t>Hunt-Walker et al. in prep</a:t>
            </a:r>
            <a:endParaRPr lang="en-US" sz="1400" i="1" dirty="0"/>
          </a:p>
        </p:txBody>
      </p:sp>
      <p:sp>
        <p:nvSpPr>
          <p:cNvPr id="10" name="TextBox 9"/>
          <p:cNvSpPr txBox="1"/>
          <p:nvPr/>
        </p:nvSpPr>
        <p:spPr>
          <a:xfrm>
            <a:off x="1303720" y="6232118"/>
            <a:ext cx="820469" cy="369332"/>
          </a:xfrm>
          <a:prstGeom prst="rect">
            <a:avLst/>
          </a:prstGeom>
          <a:solidFill>
            <a:srgbClr val="FFFFFF"/>
          </a:solidFill>
        </p:spPr>
        <p:txBody>
          <a:bodyPr wrap="none" rtlCol="0">
            <a:spAutoFit/>
          </a:bodyPr>
          <a:lstStyle/>
          <a:p>
            <a:r>
              <a:rPr lang="en-US" dirty="0" smtClean="0"/>
              <a:t>X (</a:t>
            </a:r>
            <a:r>
              <a:rPr lang="en-US" dirty="0" err="1" smtClean="0"/>
              <a:t>kpc</a:t>
            </a:r>
            <a:r>
              <a:rPr lang="en-US" dirty="0" smtClean="0"/>
              <a:t>)</a:t>
            </a:r>
            <a:endParaRPr lang="en-US" dirty="0"/>
          </a:p>
        </p:txBody>
      </p:sp>
      <p:sp>
        <p:nvSpPr>
          <p:cNvPr id="11" name="TextBox 10"/>
          <p:cNvSpPr txBox="1"/>
          <p:nvPr/>
        </p:nvSpPr>
        <p:spPr>
          <a:xfrm>
            <a:off x="131460" y="2411602"/>
            <a:ext cx="300082" cy="369332"/>
          </a:xfrm>
          <a:prstGeom prst="rect">
            <a:avLst/>
          </a:prstGeom>
          <a:solidFill>
            <a:srgbClr val="FFFFFF"/>
          </a:solidFill>
        </p:spPr>
        <p:txBody>
          <a:bodyPr wrap="none" rtlCol="0">
            <a:spAutoFit/>
          </a:bodyPr>
          <a:lstStyle/>
          <a:p>
            <a:r>
              <a:rPr lang="en-US" dirty="0" smtClean="0"/>
              <a:t>Y</a:t>
            </a:r>
            <a:endParaRPr lang="en-US" dirty="0"/>
          </a:p>
        </p:txBody>
      </p:sp>
      <p:sp>
        <p:nvSpPr>
          <p:cNvPr id="12" name="TextBox 11"/>
          <p:cNvSpPr txBox="1"/>
          <p:nvPr/>
        </p:nvSpPr>
        <p:spPr>
          <a:xfrm>
            <a:off x="3638012" y="6197161"/>
            <a:ext cx="813143" cy="369332"/>
          </a:xfrm>
          <a:prstGeom prst="rect">
            <a:avLst/>
          </a:prstGeom>
          <a:solidFill>
            <a:srgbClr val="FFFFFF"/>
          </a:solidFill>
        </p:spPr>
        <p:txBody>
          <a:bodyPr wrap="none" rtlCol="0">
            <a:spAutoFit/>
          </a:bodyPr>
          <a:lstStyle/>
          <a:p>
            <a:r>
              <a:rPr lang="en-US" dirty="0" smtClean="0"/>
              <a:t>Y (</a:t>
            </a:r>
            <a:r>
              <a:rPr lang="en-US" dirty="0" err="1" smtClean="0"/>
              <a:t>kpc</a:t>
            </a:r>
            <a:r>
              <a:rPr lang="en-US" dirty="0" smtClean="0"/>
              <a:t>)</a:t>
            </a:r>
            <a:endParaRPr lang="en-US" dirty="0"/>
          </a:p>
        </p:txBody>
      </p:sp>
      <p:sp>
        <p:nvSpPr>
          <p:cNvPr id="13" name="TextBox 12"/>
          <p:cNvSpPr txBox="1"/>
          <p:nvPr/>
        </p:nvSpPr>
        <p:spPr>
          <a:xfrm>
            <a:off x="125957" y="4759069"/>
            <a:ext cx="292756" cy="369332"/>
          </a:xfrm>
          <a:prstGeom prst="rect">
            <a:avLst/>
          </a:prstGeom>
          <a:solidFill>
            <a:srgbClr val="FFFFFF"/>
          </a:solidFill>
        </p:spPr>
        <p:txBody>
          <a:bodyPr wrap="none" rtlCol="0">
            <a:spAutoFit/>
          </a:bodyPr>
          <a:lstStyle/>
          <a:p>
            <a:r>
              <a:rPr lang="en-US" dirty="0" smtClean="0"/>
              <a:t>Z</a:t>
            </a:r>
            <a:endParaRPr lang="en-US" dirty="0"/>
          </a:p>
        </p:txBody>
      </p:sp>
      <p:sp>
        <p:nvSpPr>
          <p:cNvPr id="14" name="Oval 13"/>
          <p:cNvSpPr/>
          <p:nvPr/>
        </p:nvSpPr>
        <p:spPr>
          <a:xfrm>
            <a:off x="2159990" y="2501398"/>
            <a:ext cx="153950" cy="153950"/>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553684" y="2311671"/>
            <a:ext cx="934082" cy="369332"/>
          </a:xfrm>
          <a:prstGeom prst="rect">
            <a:avLst/>
          </a:prstGeom>
          <a:noFill/>
        </p:spPr>
        <p:txBody>
          <a:bodyPr wrap="none" rtlCol="0">
            <a:spAutoFit/>
          </a:bodyPr>
          <a:lstStyle/>
          <a:p>
            <a:r>
              <a:rPr lang="en-US" dirty="0" smtClean="0"/>
              <a:t>The Sun</a:t>
            </a:r>
            <a:endParaRPr lang="en-US" dirty="0"/>
          </a:p>
        </p:txBody>
      </p:sp>
      <p:sp>
        <p:nvSpPr>
          <p:cNvPr id="16" name="Oval 15"/>
          <p:cNvSpPr/>
          <p:nvPr/>
        </p:nvSpPr>
        <p:spPr>
          <a:xfrm>
            <a:off x="2158440" y="4843799"/>
            <a:ext cx="153950" cy="153950"/>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963717" y="4831743"/>
            <a:ext cx="153950" cy="153950"/>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a:off x="2313940" y="2681003"/>
            <a:ext cx="1390062" cy="215074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4021488" y="2681003"/>
            <a:ext cx="16281" cy="207806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5" idx="1"/>
          </p:cNvCxnSpPr>
          <p:nvPr/>
        </p:nvCxnSpPr>
        <p:spPr>
          <a:xfrm flipH="1">
            <a:off x="2385214" y="2496337"/>
            <a:ext cx="1168470" cy="7630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24" name="Picture 23" descr="LaughingManLogo.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582" y="1368361"/>
            <a:ext cx="3590716" cy="5353114"/>
          </a:xfrm>
        </p:spPr>
        <p:txBody>
          <a:bodyPr>
            <a:normAutofit/>
          </a:bodyPr>
          <a:lstStyle/>
          <a:p>
            <a:r>
              <a:rPr lang="en-US" sz="2600" dirty="0" smtClean="0"/>
              <a:t>Matches of AGB candidates to SDSS APOGEE Red Giant Survey</a:t>
            </a:r>
          </a:p>
          <a:p>
            <a:r>
              <a:rPr lang="en-US" sz="2600" dirty="0" smtClean="0"/>
              <a:t>Measurements of </a:t>
            </a:r>
            <a:r>
              <a:rPr lang="en-US" sz="2600" dirty="0" err="1" smtClean="0"/>
              <a:t>metallicity</a:t>
            </a:r>
            <a:r>
              <a:rPr lang="en-US" sz="2600" dirty="0" smtClean="0"/>
              <a:t> in SDSS combined with measurements from AGB candidate sample = 3D chemical/age map of the Galaxy</a:t>
            </a:r>
            <a:endParaRPr lang="en-US" sz="2600" dirty="0"/>
          </a:p>
        </p:txBody>
      </p:sp>
      <p:sp>
        <p:nvSpPr>
          <p:cNvPr id="4" name="Footer Placeholder 3"/>
          <p:cNvSpPr>
            <a:spLocks noGrp="1"/>
          </p:cNvSpPr>
          <p:nvPr>
            <p:ph type="ftr" sz="quarter" idx="11"/>
          </p:nvPr>
        </p:nvSpPr>
        <p:spPr/>
        <p:txBody>
          <a:bodyPr/>
          <a:lstStyle/>
          <a:p>
            <a:r>
              <a:rPr lang="en-US" dirty="0" smtClean="0"/>
              <a:t>My Work</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65</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Title 1"/>
          <p:cNvSpPr>
            <a:spLocks noGrp="1"/>
          </p:cNvSpPr>
          <p:nvPr>
            <p:ph type="title"/>
          </p:nvPr>
        </p:nvSpPr>
        <p:spPr/>
        <p:txBody>
          <a:bodyPr/>
          <a:lstStyle/>
          <a:p>
            <a:r>
              <a:rPr lang="en-US" dirty="0" smtClean="0"/>
              <a:t>Relation to My Work</a:t>
            </a:r>
            <a:endParaRPr lang="en-US" dirty="0"/>
          </a:p>
        </p:txBody>
      </p:sp>
      <p:sp>
        <p:nvSpPr>
          <p:cNvPr id="10" name="TextBox 9"/>
          <p:cNvSpPr txBox="1"/>
          <p:nvPr/>
        </p:nvSpPr>
        <p:spPr>
          <a:xfrm>
            <a:off x="4364880" y="4565889"/>
            <a:ext cx="4444015" cy="307777"/>
          </a:xfrm>
          <a:prstGeom prst="rect">
            <a:avLst/>
          </a:prstGeom>
          <a:noFill/>
        </p:spPr>
        <p:txBody>
          <a:bodyPr wrap="square" rtlCol="0">
            <a:spAutoFit/>
          </a:bodyPr>
          <a:lstStyle/>
          <a:p>
            <a:pPr algn="ctr"/>
            <a:r>
              <a:rPr lang="en-US" sz="1400" i="1" dirty="0" smtClean="0"/>
              <a:t>Hunt-Walker et al. in prep</a:t>
            </a:r>
            <a:endParaRPr lang="en-US" sz="1400" i="1" dirty="0"/>
          </a:p>
        </p:txBody>
      </p:sp>
      <p:pic>
        <p:nvPicPr>
          <p:cNvPr id="2" name="Picture 1"/>
          <p:cNvPicPr>
            <a:picLocks noChangeAspect="1"/>
          </p:cNvPicPr>
          <p:nvPr/>
        </p:nvPicPr>
        <p:blipFill>
          <a:blip r:embed="rId4"/>
          <a:stretch>
            <a:fillRect/>
          </a:stretch>
        </p:blipFill>
        <p:spPr>
          <a:xfrm>
            <a:off x="3926590" y="1614749"/>
            <a:ext cx="5118100" cy="2692400"/>
          </a:xfrm>
          <a:prstGeom prst="rect">
            <a:avLst/>
          </a:prstGeom>
          <a:ln>
            <a:solidFill>
              <a:srgbClr val="000000"/>
            </a:solidFill>
          </a:ln>
        </p:spPr>
      </p:pic>
      <p:sp>
        <p:nvSpPr>
          <p:cNvPr id="8" name="TextBox 7"/>
          <p:cNvSpPr txBox="1"/>
          <p:nvPr/>
        </p:nvSpPr>
        <p:spPr>
          <a:xfrm>
            <a:off x="5521089" y="4158539"/>
            <a:ext cx="2453767" cy="369332"/>
          </a:xfrm>
          <a:prstGeom prst="rect">
            <a:avLst/>
          </a:prstGeom>
          <a:solidFill>
            <a:schemeClr val="bg1"/>
          </a:solidFill>
        </p:spPr>
        <p:txBody>
          <a:bodyPr wrap="none" rtlCol="0">
            <a:spAutoFit/>
          </a:bodyPr>
          <a:lstStyle/>
          <a:p>
            <a:r>
              <a:rPr lang="en-US" dirty="0" smtClean="0"/>
              <a:t>Galactic Longitude (</a:t>
            </a:r>
            <a:r>
              <a:rPr lang="en-US" dirty="0" err="1" smtClean="0"/>
              <a:t>deg</a:t>
            </a:r>
            <a:r>
              <a:rPr lang="en-US" dirty="0" smtClean="0"/>
              <a:t>)</a:t>
            </a:r>
            <a:endParaRPr lang="en-US" dirty="0"/>
          </a:p>
        </p:txBody>
      </p:sp>
      <p:sp>
        <p:nvSpPr>
          <p:cNvPr id="11" name="TextBox 10"/>
          <p:cNvSpPr txBox="1"/>
          <p:nvPr/>
        </p:nvSpPr>
        <p:spPr>
          <a:xfrm rot="16200000">
            <a:off x="3007801" y="2769544"/>
            <a:ext cx="1751351" cy="369332"/>
          </a:xfrm>
          <a:prstGeom prst="rect">
            <a:avLst/>
          </a:prstGeom>
          <a:solidFill>
            <a:srgbClr val="FFFFFF"/>
          </a:solidFill>
        </p:spPr>
        <p:txBody>
          <a:bodyPr wrap="none" rtlCol="0">
            <a:spAutoFit/>
          </a:bodyPr>
          <a:lstStyle/>
          <a:p>
            <a:r>
              <a:rPr lang="en-US" dirty="0" smtClean="0"/>
              <a:t>Galactic Latitude</a:t>
            </a:r>
            <a:endParaRPr lang="en-US" dirty="0"/>
          </a:p>
        </p:txBody>
      </p:sp>
      <p:pic>
        <p:nvPicPr>
          <p:cNvPr id="13" name="Picture 12" descr="LaughingManLogo.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spTree>
    <p:extLst>
      <p:ext uri="{BB962C8B-B14F-4D97-AF65-F5344CB8AC3E}">
        <p14:creationId xmlns:p14="http://schemas.microsoft.com/office/powerpoint/2010/main" val="235109117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216186" y="1148838"/>
            <a:ext cx="8782564" cy="5113432"/>
          </a:xfrm>
        </p:spPr>
        <p:txBody>
          <a:bodyPr>
            <a:normAutofit/>
          </a:bodyPr>
          <a:lstStyle/>
          <a:p>
            <a:pPr marL="0" indent="0">
              <a:buNone/>
            </a:pPr>
            <a:r>
              <a:rPr lang="en-US" sz="2000" dirty="0" smtClean="0"/>
              <a:t>Grad students (current and former) </a:t>
            </a:r>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a:p>
          <a:p>
            <a:pPr marL="0" indent="0">
              <a:buNone/>
            </a:pPr>
            <a:r>
              <a:rPr lang="en-US" sz="2000" dirty="0" smtClean="0"/>
              <a:t/>
            </a:r>
            <a:br>
              <a:rPr lang="en-US" sz="2000" dirty="0" smtClean="0"/>
            </a:br>
            <a:r>
              <a:rPr lang="en-US" sz="2000" dirty="0" smtClean="0"/>
              <a:t/>
            </a:r>
            <a:br>
              <a:rPr lang="en-US" sz="2000" dirty="0" smtClean="0"/>
            </a:br>
            <a:r>
              <a:rPr lang="en-US" sz="2000" dirty="0" smtClean="0"/>
              <a:t>Folks with Feedback</a:t>
            </a:r>
          </a:p>
          <a:p>
            <a:pPr marL="0" indent="0">
              <a:buNone/>
            </a:pPr>
            <a:endParaRPr lang="en-US" sz="1600" dirty="0" smtClean="0"/>
          </a:p>
          <a:p>
            <a:pPr marL="0" indent="0">
              <a:buNone/>
            </a:pPr>
            <a:endParaRPr lang="en-US" sz="1600" dirty="0"/>
          </a:p>
        </p:txBody>
      </p:sp>
      <p:sp>
        <p:nvSpPr>
          <p:cNvPr id="4" name="Footer Placeholder 3"/>
          <p:cNvSpPr>
            <a:spLocks noGrp="1"/>
          </p:cNvSpPr>
          <p:nvPr>
            <p:ph type="ftr" sz="quarter" idx="11"/>
          </p:nvPr>
        </p:nvSpPr>
        <p:spPr/>
        <p:txBody>
          <a:bodyPr/>
          <a:lstStyle/>
          <a:p>
            <a:r>
              <a:rPr lang="en-US" dirty="0" smtClean="0"/>
              <a:t>I Give Thanks to People</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66</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LaughingMan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pic>
        <p:nvPicPr>
          <p:cNvPr id="8" name="Picture 7"/>
          <p:cNvPicPr>
            <a:picLocks noChangeAspect="1"/>
          </p:cNvPicPr>
          <p:nvPr/>
        </p:nvPicPr>
        <p:blipFill>
          <a:blip r:embed="rId5"/>
          <a:stretch>
            <a:fillRect/>
          </a:stretch>
        </p:blipFill>
        <p:spPr>
          <a:xfrm>
            <a:off x="2569709" y="1578554"/>
            <a:ext cx="2413852" cy="2157059"/>
          </a:xfrm>
          <a:prstGeom prst="rect">
            <a:avLst/>
          </a:prstGeom>
          <a:ln>
            <a:solidFill>
              <a:schemeClr val="tx1"/>
            </a:solidFill>
          </a:ln>
        </p:spPr>
      </p:pic>
      <p:sp>
        <p:nvSpPr>
          <p:cNvPr id="9" name="TextBox 8"/>
          <p:cNvSpPr txBox="1"/>
          <p:nvPr/>
        </p:nvSpPr>
        <p:spPr>
          <a:xfrm>
            <a:off x="2547608" y="3778723"/>
            <a:ext cx="3982006" cy="584776"/>
          </a:xfrm>
          <a:prstGeom prst="rect">
            <a:avLst/>
          </a:prstGeom>
          <a:noFill/>
        </p:spPr>
        <p:txBody>
          <a:bodyPr wrap="square" rtlCol="0">
            <a:spAutoFit/>
          </a:bodyPr>
          <a:lstStyle/>
          <a:p>
            <a:pPr algn="ctr"/>
            <a:r>
              <a:rPr lang="en-US" sz="1600" dirty="0" smtClean="0"/>
              <a:t>Textbooks, papers, sanity checks, general inspiration, motivation, reassurance</a:t>
            </a:r>
            <a:endParaRPr lang="en-US" sz="1600" dirty="0"/>
          </a:p>
        </p:txBody>
      </p:sp>
      <p:pic>
        <p:nvPicPr>
          <p:cNvPr id="10" name="Picture 9"/>
          <p:cNvPicPr>
            <a:picLocks noChangeAspect="1"/>
          </p:cNvPicPr>
          <p:nvPr/>
        </p:nvPicPr>
        <p:blipFill>
          <a:blip r:embed="rId6"/>
          <a:stretch>
            <a:fillRect/>
          </a:stretch>
        </p:blipFill>
        <p:spPr>
          <a:xfrm>
            <a:off x="5156015" y="1578554"/>
            <a:ext cx="1373599" cy="2157059"/>
          </a:xfrm>
          <a:prstGeom prst="rect">
            <a:avLst/>
          </a:prstGeom>
          <a:ln>
            <a:solidFill>
              <a:schemeClr val="tx1"/>
            </a:solidFill>
          </a:ln>
        </p:spPr>
      </p:pic>
      <p:pic>
        <p:nvPicPr>
          <p:cNvPr id="11" name="Picture 10"/>
          <p:cNvPicPr>
            <a:picLocks noChangeAspect="1"/>
          </p:cNvPicPr>
          <p:nvPr/>
        </p:nvPicPr>
        <p:blipFill>
          <a:blip r:embed="rId7"/>
          <a:stretch>
            <a:fillRect/>
          </a:stretch>
        </p:blipFill>
        <p:spPr>
          <a:xfrm>
            <a:off x="824424" y="1578554"/>
            <a:ext cx="1616602" cy="2567545"/>
          </a:xfrm>
          <a:prstGeom prst="rect">
            <a:avLst/>
          </a:prstGeom>
          <a:ln>
            <a:solidFill>
              <a:schemeClr val="tx1"/>
            </a:solidFill>
          </a:ln>
        </p:spPr>
      </p:pic>
      <p:pic>
        <p:nvPicPr>
          <p:cNvPr id="12" name="Picture 11" descr="Aomawa_Shields_studio_hires.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9778" y="1578554"/>
            <a:ext cx="1708910" cy="2573014"/>
          </a:xfrm>
          <a:prstGeom prst="rect">
            <a:avLst/>
          </a:prstGeom>
          <a:ln>
            <a:solidFill>
              <a:schemeClr val="tx1"/>
            </a:solidFill>
          </a:ln>
        </p:spPr>
      </p:pic>
      <p:sp>
        <p:nvSpPr>
          <p:cNvPr id="13" name="TextBox 12"/>
          <p:cNvSpPr txBox="1"/>
          <p:nvPr/>
        </p:nvSpPr>
        <p:spPr>
          <a:xfrm>
            <a:off x="3272312" y="4741799"/>
            <a:ext cx="2044149" cy="1745093"/>
          </a:xfrm>
          <a:prstGeom prst="rect">
            <a:avLst/>
          </a:prstGeom>
          <a:noFill/>
        </p:spPr>
        <p:txBody>
          <a:bodyPr wrap="none" rtlCol="0">
            <a:spAutoFit/>
          </a:bodyPr>
          <a:lstStyle/>
          <a:p>
            <a:pPr>
              <a:lnSpc>
                <a:spcPct val="120000"/>
              </a:lnSpc>
            </a:pPr>
            <a:r>
              <a:rPr lang="en-US" dirty="0" smtClean="0"/>
              <a:t>Phil </a:t>
            </a:r>
            <a:r>
              <a:rPr lang="en-US" dirty="0" err="1" smtClean="0"/>
              <a:t>Rosenfield</a:t>
            </a:r>
            <a:endParaRPr lang="en-US" dirty="0" smtClean="0"/>
          </a:p>
          <a:p>
            <a:pPr>
              <a:lnSpc>
                <a:spcPct val="120000"/>
              </a:lnSpc>
            </a:pPr>
            <a:r>
              <a:rPr lang="en-US" dirty="0" smtClean="0"/>
              <a:t>Jim Davenport</a:t>
            </a:r>
          </a:p>
          <a:p>
            <a:pPr>
              <a:lnSpc>
                <a:spcPct val="120000"/>
              </a:lnSpc>
            </a:pPr>
            <a:r>
              <a:rPr lang="en-US" dirty="0" smtClean="0"/>
              <a:t>Nell Byler</a:t>
            </a:r>
          </a:p>
          <a:p>
            <a:pPr>
              <a:lnSpc>
                <a:spcPct val="120000"/>
              </a:lnSpc>
            </a:pPr>
            <a:r>
              <a:rPr lang="en-US" dirty="0" smtClean="0"/>
              <a:t>Phoebe </a:t>
            </a:r>
            <a:r>
              <a:rPr lang="en-US" dirty="0" err="1" smtClean="0"/>
              <a:t>Sanderbeck</a:t>
            </a:r>
            <a:endParaRPr lang="en-US" dirty="0" smtClean="0"/>
          </a:p>
          <a:p>
            <a:pPr>
              <a:lnSpc>
                <a:spcPct val="120000"/>
              </a:lnSpc>
            </a:pPr>
            <a:endParaRPr lang="en-US" dirty="0" smtClean="0"/>
          </a:p>
        </p:txBody>
      </p:sp>
      <p:sp>
        <p:nvSpPr>
          <p:cNvPr id="14" name="TextBox 13"/>
          <p:cNvSpPr txBox="1"/>
          <p:nvPr/>
        </p:nvSpPr>
        <p:spPr>
          <a:xfrm>
            <a:off x="5824021" y="4764463"/>
            <a:ext cx="1731514" cy="1920526"/>
          </a:xfrm>
          <a:prstGeom prst="rect">
            <a:avLst/>
          </a:prstGeom>
          <a:noFill/>
        </p:spPr>
        <p:txBody>
          <a:bodyPr wrap="none" rtlCol="0">
            <a:spAutoFit/>
          </a:bodyPr>
          <a:lstStyle/>
          <a:p>
            <a:r>
              <a:rPr lang="en-US" dirty="0" smtClean="0"/>
              <a:t>Ismael </a:t>
            </a:r>
            <a:r>
              <a:rPr lang="en-US" dirty="0" err="1" smtClean="0"/>
              <a:t>Simekha</a:t>
            </a:r>
            <a:endParaRPr lang="en-US" dirty="0" smtClean="0"/>
          </a:p>
          <a:p>
            <a:pPr>
              <a:lnSpc>
                <a:spcPct val="120000"/>
              </a:lnSpc>
            </a:pPr>
            <a:r>
              <a:rPr lang="en-US" dirty="0" err="1"/>
              <a:t>Rhoan</a:t>
            </a:r>
            <a:r>
              <a:rPr lang="en-US" dirty="0"/>
              <a:t> Garnett</a:t>
            </a:r>
          </a:p>
          <a:p>
            <a:pPr>
              <a:lnSpc>
                <a:spcPct val="120000"/>
              </a:lnSpc>
            </a:pPr>
            <a:r>
              <a:rPr lang="en-US" dirty="0"/>
              <a:t>Alma </a:t>
            </a:r>
            <a:r>
              <a:rPr lang="en-US" dirty="0" err="1"/>
              <a:t>Khasawnih</a:t>
            </a:r>
            <a:endParaRPr lang="en-US" dirty="0"/>
          </a:p>
          <a:p>
            <a:pPr>
              <a:lnSpc>
                <a:spcPct val="120000"/>
              </a:lnSpc>
            </a:pPr>
            <a:r>
              <a:rPr lang="en-US" dirty="0"/>
              <a:t>José Hernandez</a:t>
            </a:r>
          </a:p>
          <a:p>
            <a:endParaRPr lang="en-US" dirty="0" smtClean="0"/>
          </a:p>
          <a:p>
            <a:endParaRPr lang="en-US" dirty="0"/>
          </a:p>
        </p:txBody>
      </p:sp>
      <p:sp>
        <p:nvSpPr>
          <p:cNvPr id="15" name="TextBox 14"/>
          <p:cNvSpPr txBox="1"/>
          <p:nvPr/>
        </p:nvSpPr>
        <p:spPr>
          <a:xfrm>
            <a:off x="824424" y="4794346"/>
            <a:ext cx="2106616" cy="1477328"/>
          </a:xfrm>
          <a:prstGeom prst="rect">
            <a:avLst/>
          </a:prstGeom>
          <a:noFill/>
        </p:spPr>
        <p:txBody>
          <a:bodyPr wrap="none" rtlCol="0">
            <a:spAutoFit/>
          </a:bodyPr>
          <a:lstStyle/>
          <a:p>
            <a:r>
              <a:rPr lang="en-US" dirty="0" err="1"/>
              <a:t>Dre</a:t>
            </a:r>
            <a:r>
              <a:rPr lang="en-US" dirty="0"/>
              <a:t> Dunlap</a:t>
            </a:r>
          </a:p>
          <a:p>
            <a:r>
              <a:rPr lang="en-US" dirty="0"/>
              <a:t>Eddie </a:t>
            </a:r>
            <a:r>
              <a:rPr lang="en-US" dirty="0" err="1"/>
              <a:t>Schwieterman</a:t>
            </a:r>
            <a:endParaRPr lang="en-US" dirty="0"/>
          </a:p>
          <a:p>
            <a:r>
              <a:rPr lang="en-US" dirty="0"/>
              <a:t>Cliff Johnson</a:t>
            </a:r>
          </a:p>
          <a:p>
            <a:r>
              <a:rPr lang="en-US" dirty="0"/>
              <a:t>Diana </a:t>
            </a:r>
            <a:r>
              <a:rPr lang="en-US" dirty="0" err="1"/>
              <a:t>Windemuth</a:t>
            </a:r>
            <a:endParaRPr lang="en-US" dirty="0"/>
          </a:p>
          <a:p>
            <a:r>
              <a:rPr lang="en-US" dirty="0"/>
              <a:t>Russell </a:t>
            </a:r>
            <a:r>
              <a:rPr lang="en-US" dirty="0" err="1" smtClean="0"/>
              <a:t>Deitrick</a:t>
            </a:r>
            <a:endParaRPr lang="en-US" dirty="0"/>
          </a:p>
        </p:txBody>
      </p:sp>
    </p:spTree>
    <p:extLst>
      <p:ext uri="{BB962C8B-B14F-4D97-AF65-F5344CB8AC3E}">
        <p14:creationId xmlns:p14="http://schemas.microsoft.com/office/powerpoint/2010/main" val="424143735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216186" y="1242918"/>
            <a:ext cx="8782564" cy="4883245"/>
          </a:xfrm>
        </p:spPr>
        <p:txBody>
          <a:bodyPr/>
          <a:lstStyle/>
          <a:p>
            <a:pPr marL="0" indent="0">
              <a:buNone/>
            </a:pPr>
            <a:r>
              <a:rPr lang="en-US" dirty="0" smtClean="0"/>
              <a:t>Family</a:t>
            </a:r>
          </a:p>
        </p:txBody>
      </p:sp>
      <p:sp>
        <p:nvSpPr>
          <p:cNvPr id="4" name="Footer Placeholder 3"/>
          <p:cNvSpPr>
            <a:spLocks noGrp="1"/>
          </p:cNvSpPr>
          <p:nvPr>
            <p:ph type="ftr" sz="quarter" idx="11"/>
          </p:nvPr>
        </p:nvSpPr>
        <p:spPr/>
        <p:txBody>
          <a:bodyPr/>
          <a:lstStyle/>
          <a:p>
            <a:r>
              <a:rPr lang="en-US" dirty="0" smtClean="0"/>
              <a:t>I Give Thanks to People</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67</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LaughingMan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pic>
        <p:nvPicPr>
          <p:cNvPr id="8" name="Picture 7"/>
          <p:cNvPicPr>
            <a:picLocks noChangeAspect="1"/>
          </p:cNvPicPr>
          <p:nvPr/>
        </p:nvPicPr>
        <p:blipFill>
          <a:blip r:embed="rId5"/>
          <a:stretch>
            <a:fillRect/>
          </a:stretch>
        </p:blipFill>
        <p:spPr>
          <a:xfrm>
            <a:off x="-14766" y="1798638"/>
            <a:ext cx="3321412" cy="4066375"/>
          </a:xfrm>
          <a:prstGeom prst="rect">
            <a:avLst/>
          </a:prstGeom>
        </p:spPr>
      </p:pic>
      <p:pic>
        <p:nvPicPr>
          <p:cNvPr id="10" name="Picture 9"/>
          <p:cNvPicPr>
            <a:picLocks noChangeAspect="1"/>
          </p:cNvPicPr>
          <p:nvPr/>
        </p:nvPicPr>
        <p:blipFill>
          <a:blip r:embed="rId6"/>
          <a:stretch>
            <a:fillRect/>
          </a:stretch>
        </p:blipFill>
        <p:spPr>
          <a:xfrm>
            <a:off x="3270025" y="1242918"/>
            <a:ext cx="5873975" cy="3490497"/>
          </a:xfrm>
          <a:prstGeom prst="rect">
            <a:avLst/>
          </a:prstGeom>
        </p:spPr>
      </p:pic>
      <p:pic>
        <p:nvPicPr>
          <p:cNvPr id="11" name="Picture 10"/>
          <p:cNvPicPr>
            <a:picLocks noChangeAspect="1"/>
          </p:cNvPicPr>
          <p:nvPr/>
        </p:nvPicPr>
        <p:blipFill>
          <a:blip r:embed="rId7"/>
          <a:stretch>
            <a:fillRect/>
          </a:stretch>
        </p:blipFill>
        <p:spPr>
          <a:xfrm>
            <a:off x="6951849" y="4733415"/>
            <a:ext cx="2220723" cy="2137200"/>
          </a:xfrm>
          <a:prstGeom prst="rect">
            <a:avLst/>
          </a:prstGeom>
        </p:spPr>
      </p:pic>
      <p:pic>
        <p:nvPicPr>
          <p:cNvPr id="12" name="Picture 11"/>
          <p:cNvPicPr>
            <a:picLocks noChangeAspect="1"/>
          </p:cNvPicPr>
          <p:nvPr/>
        </p:nvPicPr>
        <p:blipFill>
          <a:blip r:embed="rId8"/>
          <a:stretch>
            <a:fillRect/>
          </a:stretch>
        </p:blipFill>
        <p:spPr>
          <a:xfrm>
            <a:off x="2546583" y="4497695"/>
            <a:ext cx="4405266" cy="2360305"/>
          </a:xfrm>
          <a:prstGeom prst="rect">
            <a:avLst/>
          </a:prstGeom>
        </p:spPr>
      </p:pic>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216186" y="1242918"/>
            <a:ext cx="8782564" cy="4883245"/>
          </a:xfrm>
        </p:spPr>
        <p:txBody>
          <a:bodyPr/>
          <a:lstStyle/>
          <a:p>
            <a:r>
              <a:rPr lang="en-US" dirty="0" smtClean="0"/>
              <a:t>Friends old and new</a:t>
            </a:r>
            <a:endParaRPr lang="en-US" dirty="0"/>
          </a:p>
        </p:txBody>
      </p:sp>
      <p:sp>
        <p:nvSpPr>
          <p:cNvPr id="4" name="Footer Placeholder 3"/>
          <p:cNvSpPr>
            <a:spLocks noGrp="1"/>
          </p:cNvSpPr>
          <p:nvPr>
            <p:ph type="ftr" sz="quarter" idx="11"/>
          </p:nvPr>
        </p:nvSpPr>
        <p:spPr/>
        <p:txBody>
          <a:bodyPr/>
          <a:lstStyle/>
          <a:p>
            <a:r>
              <a:rPr lang="en-US" dirty="0" smtClean="0"/>
              <a:t>I Give Thanks to People</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68</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LaughingMan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pic>
        <p:nvPicPr>
          <p:cNvPr id="8" name="Picture 7"/>
          <p:cNvPicPr>
            <a:picLocks noChangeAspect="1"/>
          </p:cNvPicPr>
          <p:nvPr/>
        </p:nvPicPr>
        <p:blipFill>
          <a:blip r:embed="rId5"/>
          <a:stretch>
            <a:fillRect/>
          </a:stretch>
        </p:blipFill>
        <p:spPr>
          <a:xfrm>
            <a:off x="4563982" y="1796720"/>
            <a:ext cx="4580018" cy="2794516"/>
          </a:xfrm>
          <a:prstGeom prst="rect">
            <a:avLst/>
          </a:prstGeom>
        </p:spPr>
      </p:pic>
      <p:pic>
        <p:nvPicPr>
          <p:cNvPr id="9" name="Picture 8"/>
          <p:cNvPicPr>
            <a:picLocks noChangeAspect="1"/>
          </p:cNvPicPr>
          <p:nvPr/>
        </p:nvPicPr>
        <p:blipFill>
          <a:blip r:embed="rId6"/>
          <a:stretch>
            <a:fillRect/>
          </a:stretch>
        </p:blipFill>
        <p:spPr>
          <a:xfrm>
            <a:off x="4563982" y="4591236"/>
            <a:ext cx="4580018" cy="2266764"/>
          </a:xfrm>
          <a:prstGeom prst="rect">
            <a:avLst/>
          </a:prstGeom>
        </p:spPr>
      </p:pic>
      <p:pic>
        <p:nvPicPr>
          <p:cNvPr id="10" name="Picture 9"/>
          <p:cNvPicPr>
            <a:picLocks noChangeAspect="1"/>
          </p:cNvPicPr>
          <p:nvPr/>
        </p:nvPicPr>
        <p:blipFill>
          <a:blip r:embed="rId7"/>
          <a:stretch>
            <a:fillRect/>
          </a:stretch>
        </p:blipFill>
        <p:spPr>
          <a:xfrm>
            <a:off x="-14767" y="4284447"/>
            <a:ext cx="4765639" cy="2573554"/>
          </a:xfrm>
          <a:prstGeom prst="rect">
            <a:avLst/>
          </a:prstGeom>
        </p:spPr>
      </p:pic>
      <p:pic>
        <p:nvPicPr>
          <p:cNvPr id="11" name="Picture 10"/>
          <p:cNvPicPr>
            <a:picLocks noChangeAspect="1"/>
          </p:cNvPicPr>
          <p:nvPr/>
        </p:nvPicPr>
        <p:blipFill>
          <a:blip r:embed="rId8"/>
          <a:stretch>
            <a:fillRect/>
          </a:stretch>
        </p:blipFill>
        <p:spPr>
          <a:xfrm>
            <a:off x="-14767" y="1719732"/>
            <a:ext cx="5109922" cy="2871504"/>
          </a:xfrm>
          <a:prstGeom prst="rect">
            <a:avLst/>
          </a:prstGeom>
        </p:spPr>
      </p:pic>
    </p:spTree>
    <p:extLst>
      <p:ext uri="{BB962C8B-B14F-4D97-AF65-F5344CB8AC3E}">
        <p14:creationId xmlns:p14="http://schemas.microsoft.com/office/powerpoint/2010/main" val="351802322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p:txBody>
          <a:bodyPr/>
          <a:lstStyle/>
          <a:p>
            <a:r>
              <a:rPr lang="en-US" dirty="0" smtClean="0"/>
              <a:t>Characterized by the processing of hydrogen (H) into helium (He) via nuclear fusion</a:t>
            </a:r>
            <a:endParaRPr lang="en-US" dirty="0"/>
          </a:p>
          <a:p>
            <a:r>
              <a:rPr lang="en-US" dirty="0" smtClean="0"/>
              <a:t>0.08 &lt; M</a:t>
            </a:r>
            <a:r>
              <a:rPr lang="en-US" baseline="-25000" dirty="0" smtClean="0"/>
              <a:t>*</a:t>
            </a:r>
            <a:r>
              <a:rPr lang="en-US" dirty="0" smtClean="0"/>
              <a:t> &lt; 120 </a:t>
            </a:r>
            <a:r>
              <a:rPr lang="en-US" dirty="0"/>
              <a:t>M</a:t>
            </a:r>
            <a:r>
              <a:rPr lang="en-US" baseline="-25000" dirty="0" smtClean="0"/>
              <a:t>⊙ </a:t>
            </a:r>
          </a:p>
          <a:p>
            <a:r>
              <a:rPr lang="en-US" dirty="0" smtClean="0"/>
              <a:t>Limited by…</a:t>
            </a:r>
          </a:p>
          <a:p>
            <a:pPr lvl="1"/>
            <a:r>
              <a:rPr lang="en-US" dirty="0" smtClean="0"/>
              <a:t>M</a:t>
            </a:r>
            <a:r>
              <a:rPr lang="en-US" baseline="-25000" dirty="0" smtClean="0"/>
              <a:t>*</a:t>
            </a:r>
            <a:r>
              <a:rPr lang="en-US" dirty="0" smtClean="0"/>
              <a:t> &lt; 0.08 M</a:t>
            </a:r>
            <a:r>
              <a:rPr lang="en-US" baseline="-25000" dirty="0" smtClean="0"/>
              <a:t>⊙ </a:t>
            </a:r>
            <a:r>
              <a:rPr lang="en-US" dirty="0" smtClean="0"/>
              <a:t>cannot fuse H into He</a:t>
            </a:r>
          </a:p>
          <a:p>
            <a:pPr lvl="1"/>
            <a:r>
              <a:rPr lang="en-US" dirty="0" smtClean="0"/>
              <a:t>M</a:t>
            </a:r>
            <a:r>
              <a:rPr lang="en-US" baseline="-25000" dirty="0" smtClean="0"/>
              <a:t>*</a:t>
            </a:r>
            <a:r>
              <a:rPr lang="en-US" dirty="0" smtClean="0"/>
              <a:t> &gt; 120 </a:t>
            </a:r>
            <a:r>
              <a:rPr lang="en-US" dirty="0"/>
              <a:t>M</a:t>
            </a:r>
            <a:r>
              <a:rPr lang="en-US" baseline="-25000" dirty="0" smtClean="0"/>
              <a:t>⊙</a:t>
            </a:r>
            <a:r>
              <a:rPr lang="en-US" dirty="0" smtClean="0"/>
              <a:t> rare/cannot hold self together</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20" name="Group 19"/>
          <p:cNvGrpSpPr/>
          <p:nvPr/>
        </p:nvGrpSpPr>
        <p:grpSpPr>
          <a:xfrm>
            <a:off x="7440619" y="0"/>
            <a:ext cx="1703381" cy="1264177"/>
            <a:chOff x="7440619" y="0"/>
            <a:chExt cx="1703381" cy="1264177"/>
          </a:xfrm>
        </p:grpSpPr>
        <p:sp>
          <p:nvSpPr>
            <p:cNvPr id="10" name="Rectangle 9"/>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216186" y="1242918"/>
            <a:ext cx="8782564" cy="4883245"/>
          </a:xfrm>
        </p:spPr>
        <p:txBody>
          <a:bodyPr/>
          <a:lstStyle/>
          <a:p>
            <a:pPr marL="0" indent="0">
              <a:buNone/>
            </a:pPr>
            <a:r>
              <a:rPr lang="en-US" dirty="0" smtClean="0"/>
              <a:t>The Lady</a:t>
            </a:r>
            <a:endParaRPr lang="en-US" dirty="0"/>
          </a:p>
        </p:txBody>
      </p:sp>
      <p:sp>
        <p:nvSpPr>
          <p:cNvPr id="4" name="Footer Placeholder 3"/>
          <p:cNvSpPr>
            <a:spLocks noGrp="1"/>
          </p:cNvSpPr>
          <p:nvPr>
            <p:ph type="ftr" sz="quarter" idx="11"/>
          </p:nvPr>
        </p:nvSpPr>
        <p:spPr/>
        <p:txBody>
          <a:bodyPr/>
          <a:lstStyle/>
          <a:p>
            <a:r>
              <a:rPr lang="en-US" dirty="0" smtClean="0"/>
              <a:t>I Give Thanks to People</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69</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LaughingManLogo.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pic>
        <p:nvPicPr>
          <p:cNvPr id="8" name="Picture 7"/>
          <p:cNvPicPr>
            <a:picLocks noChangeAspect="1"/>
          </p:cNvPicPr>
          <p:nvPr/>
        </p:nvPicPr>
        <p:blipFill>
          <a:blip r:embed="rId5"/>
          <a:stretch>
            <a:fillRect/>
          </a:stretch>
        </p:blipFill>
        <p:spPr>
          <a:xfrm>
            <a:off x="5595466" y="1242918"/>
            <a:ext cx="3548533" cy="3715218"/>
          </a:xfrm>
          <a:prstGeom prst="rect">
            <a:avLst/>
          </a:prstGeom>
        </p:spPr>
      </p:pic>
      <p:pic>
        <p:nvPicPr>
          <p:cNvPr id="12" name="Picture 11"/>
          <p:cNvPicPr>
            <a:picLocks noChangeAspect="1"/>
          </p:cNvPicPr>
          <p:nvPr/>
        </p:nvPicPr>
        <p:blipFill>
          <a:blip r:embed="rId6"/>
          <a:stretch>
            <a:fillRect/>
          </a:stretch>
        </p:blipFill>
        <p:spPr>
          <a:xfrm>
            <a:off x="2947060" y="1242918"/>
            <a:ext cx="2648406" cy="3118498"/>
          </a:xfrm>
          <a:prstGeom prst="rect">
            <a:avLst/>
          </a:prstGeom>
        </p:spPr>
      </p:pic>
      <p:pic>
        <p:nvPicPr>
          <p:cNvPr id="11" name="Picture 10"/>
          <p:cNvPicPr>
            <a:picLocks noChangeAspect="1"/>
          </p:cNvPicPr>
          <p:nvPr/>
        </p:nvPicPr>
        <p:blipFill>
          <a:blip r:embed="rId7"/>
          <a:stretch>
            <a:fillRect/>
          </a:stretch>
        </p:blipFill>
        <p:spPr>
          <a:xfrm>
            <a:off x="6268178" y="4202670"/>
            <a:ext cx="2875822" cy="2655330"/>
          </a:xfrm>
          <a:prstGeom prst="rect">
            <a:avLst/>
          </a:prstGeom>
        </p:spPr>
      </p:pic>
      <p:pic>
        <p:nvPicPr>
          <p:cNvPr id="13" name="Picture 12"/>
          <p:cNvPicPr>
            <a:picLocks noChangeAspect="1"/>
          </p:cNvPicPr>
          <p:nvPr/>
        </p:nvPicPr>
        <p:blipFill>
          <a:blip r:embed="rId8"/>
          <a:stretch>
            <a:fillRect/>
          </a:stretch>
        </p:blipFill>
        <p:spPr>
          <a:xfrm>
            <a:off x="0" y="3578769"/>
            <a:ext cx="4748740" cy="3279231"/>
          </a:xfrm>
          <a:prstGeom prst="rect">
            <a:avLst/>
          </a:prstGeom>
        </p:spPr>
      </p:pic>
    </p:spTree>
    <p:extLst>
      <p:ext uri="{BB962C8B-B14F-4D97-AF65-F5344CB8AC3E}">
        <p14:creationId xmlns:p14="http://schemas.microsoft.com/office/powerpoint/2010/main" val="31840967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smtClean="0"/>
              <a:t>It’s Over!</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70</a:t>
            </a:fld>
            <a:endParaRPr lang="en-US"/>
          </a:p>
        </p:txBody>
      </p:sp>
      <p:pic>
        <p:nvPicPr>
          <p:cNvPr id="9" name="Content Placeholder 8" descr="the-end.jpg"/>
          <p:cNvPicPr>
            <a:picLocks noGrp="1" noChangeAspect="1"/>
          </p:cNvPicPr>
          <p:nvPr>
            <p:ph idx="1"/>
          </p:nvPr>
        </p:nvPicPr>
        <p:blipFill>
          <a:blip r:embed="rId3">
            <a:extLst>
              <a:ext uri="{28A0092B-C50C-407E-A947-70E740481C1C}">
                <a14:useLocalDpi xmlns:a14="http://schemas.microsoft.com/office/drawing/2010/main" val="0"/>
              </a:ext>
            </a:extLst>
          </a:blip>
          <a:srcRect l="-5691" r="-5691"/>
          <a:stretch>
            <a:fillRect/>
          </a:stretch>
        </p:blipFill>
        <p:spPr>
          <a:xfrm>
            <a:off x="311146" y="513379"/>
            <a:ext cx="8510771" cy="5761395"/>
          </a:xfrm>
        </p:spPr>
      </p:pic>
    </p:spTree>
    <p:extLst>
      <p:ext uri="{BB962C8B-B14F-4D97-AF65-F5344CB8AC3E}">
        <p14:creationId xmlns:p14="http://schemas.microsoft.com/office/powerpoint/2010/main" val="160537342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onus_cr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322" y="1560400"/>
            <a:ext cx="5842000" cy="4521200"/>
          </a:xfrm>
          <a:prstGeom prst="rect">
            <a:avLst/>
          </a:prstGeom>
        </p:spPr>
      </p:pic>
      <p:sp>
        <p:nvSpPr>
          <p:cNvPr id="4" name="Footer Placeholder 3"/>
          <p:cNvSpPr>
            <a:spLocks noGrp="1"/>
          </p:cNvSpPr>
          <p:nvPr>
            <p:ph type="ftr" sz="quarter" idx="11"/>
          </p:nvPr>
        </p:nvSpPr>
        <p:spPr/>
        <p:txBody>
          <a:bodyPr/>
          <a:lstStyle/>
          <a:p>
            <a:r>
              <a:rPr lang="en-US" dirty="0" smtClean="0"/>
              <a:t>But wait, there’s more!</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71</a:t>
            </a:fld>
            <a:endParaRPr lang="en-US"/>
          </a:p>
        </p:txBody>
      </p:sp>
      <p:pic>
        <p:nvPicPr>
          <p:cNvPr id="6" name="Picture 5" descr="solar_wind_lar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9" name="Rectangle 8"/>
          <p:cNvSpPr/>
          <p:nvPr/>
        </p:nvSpPr>
        <p:spPr>
          <a:xfrm>
            <a:off x="1981802" y="2489517"/>
            <a:ext cx="5462488" cy="4623958"/>
          </a:xfrm>
          <a:prstGeom prst="rect">
            <a:avLst/>
          </a:prstGeom>
          <a:noFill/>
        </p:spPr>
        <p:txBody>
          <a:bodyPr wrap="none" lIns="91440" tIns="45720" rIns="91440" bIns="45720">
            <a:prstTxWarp prst="textArchUp">
              <a:avLst/>
            </a:prstTxWarp>
            <a:spAutoFit/>
          </a:bodyPr>
          <a:lstStyle/>
          <a:p>
            <a:pPr algn="ctr"/>
            <a:r>
              <a:rPr lang="en-US" sz="7200" b="1" cap="none" spc="0" dirty="0" smtClean="0">
                <a:ln w="12700">
                  <a:solidFill>
                    <a:srgbClr val="FF0000"/>
                  </a:solidFill>
                  <a:prstDash val="solid"/>
                </a:ln>
                <a:solidFill>
                  <a:srgbClr val="FFFF00"/>
                </a:solidFill>
                <a:effectLst>
                  <a:outerShdw blurRad="41275" dist="20320" dir="1800000" algn="tl" rotWithShape="0">
                    <a:srgbClr val="000000">
                      <a:alpha val="40000"/>
                    </a:srgbClr>
                  </a:outerShdw>
                </a:effectLst>
                <a:latin typeface="Arial Black"/>
                <a:cs typeface="Arial Black"/>
              </a:rPr>
              <a:t>BONUS</a:t>
            </a:r>
          </a:p>
          <a:p>
            <a:pPr algn="ctr"/>
            <a:r>
              <a:rPr lang="en-US" sz="7200" b="1" dirty="0" smtClean="0">
                <a:ln w="12700">
                  <a:solidFill>
                    <a:srgbClr val="FFFF00"/>
                  </a:solidFill>
                  <a:prstDash val="solid"/>
                </a:ln>
                <a:solidFill>
                  <a:srgbClr val="FF0000"/>
                </a:solidFill>
                <a:effectLst>
                  <a:outerShdw blurRad="41275" dist="20320" dir="1800000" algn="tl" rotWithShape="0">
                    <a:srgbClr val="000000">
                      <a:alpha val="40000"/>
                    </a:srgbClr>
                  </a:outerShdw>
                </a:effectLst>
                <a:latin typeface="Arial Black"/>
                <a:cs typeface="Arial Black"/>
              </a:rPr>
              <a:t>SLIIIIIIDES</a:t>
            </a:r>
            <a:endParaRPr lang="en-US" sz="7200" b="1" cap="none" spc="0" dirty="0">
              <a:ln w="12700">
                <a:solidFill>
                  <a:srgbClr val="FFFF00"/>
                </a:solidFill>
                <a:prstDash val="solid"/>
              </a:ln>
              <a:solidFill>
                <a:srgbClr val="FF0000"/>
              </a:solidFill>
              <a:effectLst>
                <a:outerShdw blurRad="41275" dist="20320" dir="1800000" algn="tl" rotWithShape="0">
                  <a:srgbClr val="000000">
                    <a:alpha val="40000"/>
                  </a:srgbClr>
                </a:outerShdw>
              </a:effectLst>
              <a:latin typeface="Arial Black"/>
              <a:cs typeface="Arial Black"/>
            </a:endParaRPr>
          </a:p>
        </p:txBody>
      </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Conflicting views on Stellar Winds</a:t>
            </a:r>
            <a:endParaRPr lang="en-US" dirty="0"/>
          </a:p>
        </p:txBody>
      </p:sp>
      <p:sp>
        <p:nvSpPr>
          <p:cNvPr id="4" name="Footer Placeholder 3"/>
          <p:cNvSpPr>
            <a:spLocks noGrp="1"/>
          </p:cNvSpPr>
          <p:nvPr>
            <p:ph type="ftr" sz="quarter" idx="11"/>
          </p:nvPr>
        </p:nvSpPr>
        <p:spPr/>
        <p:txBody>
          <a:bodyPr/>
          <a:lstStyle/>
          <a:p>
            <a:r>
              <a:rPr lang="en-US" dirty="0" smtClean="0"/>
              <a:t>But wait, there’s more! </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72</a:t>
            </a:fld>
            <a:endParaRPr lang="en-US"/>
          </a:p>
        </p:txBody>
      </p:sp>
      <p:pic>
        <p:nvPicPr>
          <p:cNvPr id="7" name="Picture 6" descr="alien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3324" y="1603180"/>
            <a:ext cx="5249957" cy="4580587"/>
          </a:xfrm>
          <a:prstGeom prst="rect">
            <a:avLst/>
          </a:prstGeom>
        </p:spPr>
      </p:pic>
    </p:spTree>
    <p:extLst>
      <p:ext uri="{BB962C8B-B14F-4D97-AF65-F5344CB8AC3E}">
        <p14:creationId xmlns:p14="http://schemas.microsoft.com/office/powerpoint/2010/main" val="175869909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73</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38" name="Group 37"/>
          <p:cNvGrpSpPr/>
          <p:nvPr/>
        </p:nvGrpSpPr>
        <p:grpSpPr>
          <a:xfrm>
            <a:off x="7440619" y="0"/>
            <a:ext cx="1703381" cy="1264177"/>
            <a:chOff x="7440619" y="0"/>
            <a:chExt cx="1703381" cy="1264177"/>
          </a:xfrm>
        </p:grpSpPr>
        <p:sp>
          <p:nvSpPr>
            <p:cNvPr id="39" name="Rectangle 38"/>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descr="stellar_lifetimes.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2415" y="1573032"/>
            <a:ext cx="5938204" cy="4271340"/>
          </a:xfrm>
          <a:prstGeom prst="rect">
            <a:avLst/>
          </a:prstGeom>
          <a:ln>
            <a:solidFill>
              <a:srgbClr val="000000"/>
            </a:solidFill>
          </a:ln>
        </p:spPr>
      </p:pic>
      <p:sp>
        <p:nvSpPr>
          <p:cNvPr id="9" name="TextBox 8"/>
          <p:cNvSpPr txBox="1"/>
          <p:nvPr/>
        </p:nvSpPr>
        <p:spPr>
          <a:xfrm>
            <a:off x="2354277" y="5936789"/>
            <a:ext cx="4271722" cy="276999"/>
          </a:xfrm>
          <a:prstGeom prst="rect">
            <a:avLst/>
          </a:prstGeom>
          <a:noFill/>
        </p:spPr>
        <p:txBody>
          <a:bodyPr wrap="none" rtlCol="0">
            <a:spAutoFit/>
          </a:bodyPr>
          <a:lstStyle/>
          <a:p>
            <a:r>
              <a:rPr lang="en-US" sz="1200" i="1" dirty="0"/>
              <a:t>Credit: http://</a:t>
            </a:r>
            <a:r>
              <a:rPr lang="en-US" sz="1200" i="1" dirty="0" err="1"/>
              <a:t>astro.berkeley.edu</a:t>
            </a:r>
            <a:r>
              <a:rPr lang="en-US" sz="1200" i="1" dirty="0"/>
              <a:t>/~</a:t>
            </a:r>
            <a:r>
              <a:rPr lang="en-US" sz="1200" i="1" dirty="0" err="1"/>
              <a:t>dperley</a:t>
            </a:r>
            <a:r>
              <a:rPr lang="en-US" sz="1200" i="1" dirty="0"/>
              <a:t>/</a:t>
            </a:r>
            <a:r>
              <a:rPr lang="en-US" sz="1200" i="1" dirty="0" err="1"/>
              <a:t>univage</a:t>
            </a:r>
            <a:r>
              <a:rPr lang="en-US" sz="1200" i="1" dirty="0"/>
              <a:t>/</a:t>
            </a:r>
            <a:r>
              <a:rPr lang="en-US" sz="1200" i="1" dirty="0" err="1"/>
              <a:t>univage.html</a:t>
            </a:r>
            <a:endParaRPr lang="en-US" sz="1200" i="1" dirty="0"/>
          </a:p>
        </p:txBody>
      </p:sp>
      <p:sp>
        <p:nvSpPr>
          <p:cNvPr id="10" name="TextBox 9"/>
          <p:cNvSpPr txBox="1"/>
          <p:nvPr/>
        </p:nvSpPr>
        <p:spPr>
          <a:xfrm>
            <a:off x="2354277" y="4678924"/>
            <a:ext cx="2360216" cy="369332"/>
          </a:xfrm>
          <a:prstGeom prst="rect">
            <a:avLst/>
          </a:prstGeom>
          <a:solidFill>
            <a:schemeClr val="bg1">
              <a:lumMod val="85000"/>
            </a:schemeClr>
          </a:solidFill>
          <a:ln>
            <a:solidFill>
              <a:srgbClr val="000000"/>
            </a:solidFill>
          </a:ln>
        </p:spPr>
        <p:txBody>
          <a:bodyPr wrap="none" rtlCol="0">
            <a:spAutoFit/>
          </a:bodyPr>
          <a:lstStyle/>
          <a:p>
            <a:r>
              <a:rPr lang="en-US" b="1" dirty="0" smtClean="0"/>
              <a:t>*1 </a:t>
            </a:r>
            <a:r>
              <a:rPr lang="en-US" b="1" dirty="0" err="1" smtClean="0"/>
              <a:t>Gyr</a:t>
            </a:r>
            <a:r>
              <a:rPr lang="en-US" b="1" dirty="0" smtClean="0"/>
              <a:t> = 1 billion years</a:t>
            </a:r>
            <a:endParaRPr lang="en-US" b="1" dirty="0"/>
          </a:p>
        </p:txBody>
      </p:sp>
    </p:spTree>
    <p:extLst>
      <p:ext uri="{BB962C8B-B14F-4D97-AF65-F5344CB8AC3E}">
        <p14:creationId xmlns:p14="http://schemas.microsoft.com/office/powerpoint/2010/main" val="167672034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The Sun’s Coronal </a:t>
            </a:r>
            <a:r>
              <a:rPr lang="en-US" dirty="0" smtClean="0"/>
              <a:t>Wind</a:t>
            </a:r>
            <a:endParaRPr lang="en-US" dirty="0"/>
          </a:p>
        </p:txBody>
      </p:sp>
      <p:sp>
        <p:nvSpPr>
          <p:cNvPr id="3" name="Content Placeholder 2"/>
          <p:cNvSpPr>
            <a:spLocks noGrp="1"/>
          </p:cNvSpPr>
          <p:nvPr>
            <p:ph idx="1"/>
          </p:nvPr>
        </p:nvSpPr>
        <p:spPr>
          <a:xfrm>
            <a:off x="156163" y="1252126"/>
            <a:ext cx="4914430" cy="4900318"/>
          </a:xfrm>
        </p:spPr>
        <p:txBody>
          <a:bodyPr>
            <a:normAutofit/>
          </a:bodyPr>
          <a:lstStyle/>
          <a:p>
            <a:r>
              <a:rPr lang="en-US" sz="2600" dirty="0" smtClean="0"/>
              <a:t>Note: </a:t>
            </a:r>
            <a:r>
              <a:rPr lang="en-US" sz="2600" i="1" dirty="0" smtClean="0"/>
              <a:t>not occurring in a late stage of evolution</a:t>
            </a:r>
          </a:p>
          <a:p>
            <a:r>
              <a:rPr lang="en-US" sz="2600" dirty="0" smtClean="0"/>
              <a:t>Driven by gas pressure, thermal conduction in the corona, and Sun’s magnetic fields</a:t>
            </a:r>
          </a:p>
          <a:p>
            <a:r>
              <a:rPr lang="en-US" sz="2600" dirty="0" smtClean="0"/>
              <a:t>At large distances from the Sun, hot coronal plasma can escape</a:t>
            </a:r>
          </a:p>
          <a:p>
            <a:r>
              <a:rPr lang="en-US" sz="2600" dirty="0" smtClean="0"/>
              <a:t>Responsible for loss of 10</a:t>
            </a:r>
            <a:r>
              <a:rPr lang="en-US" sz="2600" baseline="30000" dirty="0" smtClean="0"/>
              <a:t>-14</a:t>
            </a:r>
            <a:r>
              <a:rPr lang="en-US" sz="2600" dirty="0" smtClean="0"/>
              <a:t>M</a:t>
            </a:r>
            <a:r>
              <a:rPr lang="en-US" sz="2400" baseline="-25000" dirty="0"/>
              <a:t>⊙</a:t>
            </a:r>
            <a:r>
              <a:rPr lang="en-US" sz="2600" dirty="0" smtClean="0"/>
              <a:t> yr</a:t>
            </a:r>
            <a:r>
              <a:rPr lang="en-US" sz="2600" baseline="30000" dirty="0" smtClean="0"/>
              <a:t>-1 </a:t>
            </a:r>
            <a:r>
              <a:rPr lang="en-US" sz="2600" dirty="0" smtClean="0"/>
              <a:t>(very low rate); reduces Sun’s mass by 0.01% over life</a:t>
            </a:r>
          </a:p>
          <a:p>
            <a:endParaRPr lang="en-US" sz="2600" dirty="0"/>
          </a:p>
        </p:txBody>
      </p:sp>
      <p:sp>
        <p:nvSpPr>
          <p:cNvPr id="4" name="Footer Placeholder 3"/>
          <p:cNvSpPr>
            <a:spLocks noGrp="1"/>
          </p:cNvSpPr>
          <p:nvPr>
            <p:ph type="ftr" sz="quarter" idx="11"/>
          </p:nvPr>
        </p:nvSpPr>
        <p:spPr/>
        <p:txBody>
          <a:bodyPr/>
          <a:lstStyle/>
          <a:p>
            <a:r>
              <a:rPr lang="en-US" dirty="0" smtClean="0"/>
              <a:t>Winds and Mass Loss</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74</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pic>
        <p:nvPicPr>
          <p:cNvPr id="7" name="Picture 6" descr="solar_wind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704" y="1405469"/>
            <a:ext cx="3806235" cy="3806235"/>
          </a:xfrm>
          <a:prstGeom prst="rect">
            <a:avLst/>
          </a:prstGeom>
        </p:spPr>
      </p:pic>
      <p:sp>
        <p:nvSpPr>
          <p:cNvPr id="8" name="TextBox 7"/>
          <p:cNvSpPr txBox="1"/>
          <p:nvPr/>
        </p:nvSpPr>
        <p:spPr>
          <a:xfrm>
            <a:off x="5334000" y="5211704"/>
            <a:ext cx="3567152" cy="276999"/>
          </a:xfrm>
          <a:prstGeom prst="rect">
            <a:avLst/>
          </a:prstGeom>
          <a:noFill/>
        </p:spPr>
        <p:txBody>
          <a:bodyPr wrap="none" rtlCol="0">
            <a:spAutoFit/>
          </a:bodyPr>
          <a:lstStyle/>
          <a:p>
            <a:r>
              <a:rPr lang="en-US" sz="1200" i="1" dirty="0"/>
              <a:t>Credit</a:t>
            </a:r>
            <a:r>
              <a:rPr lang="en-US" sz="1200" i="1" dirty="0" smtClean="0"/>
              <a:t>: http</a:t>
            </a:r>
            <a:r>
              <a:rPr lang="en-US" sz="1200" i="1" dirty="0"/>
              <a:t>://</a:t>
            </a:r>
            <a:r>
              <a:rPr lang="en-US" sz="1200" i="1" dirty="0" err="1"/>
              <a:t>solarscience.msfc.nasa.gov</a:t>
            </a:r>
            <a:r>
              <a:rPr lang="en-US" sz="1200" i="1" dirty="0"/>
              <a:t>/</a:t>
            </a:r>
            <a:r>
              <a:rPr lang="en-US" sz="1200" i="1" dirty="0" err="1"/>
              <a:t>CMEs.shtml</a:t>
            </a:r>
            <a:endParaRPr lang="en-US" sz="1200" i="1" dirty="0"/>
          </a:p>
        </p:txBody>
      </p:sp>
      <p:sp>
        <p:nvSpPr>
          <p:cNvPr id="13" name="Oval 12"/>
          <p:cNvSpPr/>
          <p:nvPr/>
        </p:nvSpPr>
        <p:spPr>
          <a:xfrm>
            <a:off x="8483600" y="129388"/>
            <a:ext cx="534339" cy="534339"/>
          </a:xfrm>
          <a:prstGeom prst="ellipse">
            <a:avLst/>
          </a:prstGeom>
          <a:gradFill flip="none" rotWithShape="1">
            <a:gsLst>
              <a:gs pos="0">
                <a:schemeClr val="bg1">
                  <a:lumMod val="95000"/>
                </a:schemeClr>
              </a:gs>
              <a:gs pos="100000">
                <a:srgbClr val="FFFF00"/>
              </a:gs>
            </a:gsLst>
            <a:path path="circle">
              <a:fillToRect l="50000" t="50000" r="50000" b="50000"/>
            </a:path>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p:txBody>
          <a:bodyPr/>
          <a:lstStyle/>
          <a:p>
            <a:pPr marL="0" indent="0" algn="ctr">
              <a:buNone/>
            </a:pPr>
            <a:r>
              <a:rPr lang="en-US" dirty="0" smtClean="0"/>
              <a:t>P-P Chain II (</a:t>
            </a:r>
            <a:r>
              <a:rPr lang="en-US" dirty="0" err="1" smtClean="0"/>
              <a:t>simp</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But wait, there’s more!</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75</a:t>
            </a:fld>
            <a:endParaRPr lang="en-US"/>
          </a:p>
        </p:txBody>
      </p:sp>
      <p:pic>
        <p:nvPicPr>
          <p:cNvPr id="6" name="Picture 5" descr="solar_wind_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7" name="Group 6"/>
          <p:cNvGrpSpPr/>
          <p:nvPr/>
        </p:nvGrpSpPr>
        <p:grpSpPr>
          <a:xfrm>
            <a:off x="7440619" y="0"/>
            <a:ext cx="1703381" cy="1264177"/>
            <a:chOff x="7440619" y="0"/>
            <a:chExt cx="1703381" cy="1264177"/>
          </a:xfrm>
        </p:grpSpPr>
        <p:sp>
          <p:nvSpPr>
            <p:cNvPr id="8" name="Rectangle 7"/>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17951370" flipH="1">
              <a:off x="8301720" y="-44973"/>
              <a:ext cx="93916" cy="1283162"/>
            </a:xfrm>
            <a:prstGeom prst="rect">
              <a:avLst/>
            </a:prstGeom>
            <a:gradFill flip="none" rotWithShape="1">
              <a:gsLst>
                <a:gs pos="0">
                  <a:srgbClr val="FF0000"/>
                </a:gs>
                <a:gs pos="76000">
                  <a:srgbClr val="3366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1107269" y="3069451"/>
            <a:ext cx="666791" cy="591370"/>
            <a:chOff x="4720024" y="4073732"/>
            <a:chExt cx="666791" cy="591370"/>
          </a:xfrm>
        </p:grpSpPr>
        <p:grpSp>
          <p:nvGrpSpPr>
            <p:cNvPr id="55" name="Group 54"/>
            <p:cNvGrpSpPr/>
            <p:nvPr/>
          </p:nvGrpSpPr>
          <p:grpSpPr>
            <a:xfrm>
              <a:off x="4720024" y="4073732"/>
              <a:ext cx="576549" cy="576549"/>
              <a:chOff x="3228875" y="3219963"/>
              <a:chExt cx="576549" cy="576549"/>
            </a:xfrm>
          </p:grpSpPr>
          <p:grpSp>
            <p:nvGrpSpPr>
              <p:cNvPr id="56" name="Group 55"/>
              <p:cNvGrpSpPr/>
              <p:nvPr/>
            </p:nvGrpSpPr>
            <p:grpSpPr>
              <a:xfrm>
                <a:off x="3228875" y="3226327"/>
                <a:ext cx="493004" cy="570185"/>
                <a:chOff x="1890136" y="2891099"/>
                <a:chExt cx="493004" cy="570185"/>
              </a:xfrm>
            </p:grpSpPr>
            <p:sp>
              <p:nvSpPr>
                <p:cNvPr id="58" name="Oval 57"/>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59" name="Oval 5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57" name="Oval 56"/>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64" name="Oval 63"/>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88" name="TextBox 87"/>
          <p:cNvSpPr txBox="1"/>
          <p:nvPr/>
        </p:nvSpPr>
        <p:spPr>
          <a:xfrm>
            <a:off x="6050670" y="5291945"/>
            <a:ext cx="184666" cy="369332"/>
          </a:xfrm>
          <a:prstGeom prst="rect">
            <a:avLst/>
          </a:prstGeom>
          <a:noFill/>
        </p:spPr>
        <p:txBody>
          <a:bodyPr wrap="none" rtlCol="0">
            <a:spAutoFit/>
          </a:bodyPr>
          <a:lstStyle/>
          <a:p>
            <a:endParaRPr lang="en-US"/>
          </a:p>
        </p:txBody>
      </p:sp>
      <p:grpSp>
        <p:nvGrpSpPr>
          <p:cNvPr id="76" name="Group 75"/>
          <p:cNvGrpSpPr/>
          <p:nvPr/>
        </p:nvGrpSpPr>
        <p:grpSpPr>
          <a:xfrm>
            <a:off x="1056298" y="4762436"/>
            <a:ext cx="576549" cy="576549"/>
            <a:chOff x="3228875" y="3219963"/>
            <a:chExt cx="576549" cy="576549"/>
          </a:xfrm>
        </p:grpSpPr>
        <p:grpSp>
          <p:nvGrpSpPr>
            <p:cNvPr id="83" name="Group 82"/>
            <p:cNvGrpSpPr/>
            <p:nvPr/>
          </p:nvGrpSpPr>
          <p:grpSpPr>
            <a:xfrm>
              <a:off x="3228875" y="3226327"/>
              <a:ext cx="493004" cy="570185"/>
              <a:chOff x="1890136" y="2891099"/>
              <a:chExt cx="493004" cy="570185"/>
            </a:xfrm>
          </p:grpSpPr>
          <p:sp>
            <p:nvSpPr>
              <p:cNvPr id="87" name="Oval 86"/>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89" name="Oval 8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84" name="Oval 8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cxnSp>
        <p:nvCxnSpPr>
          <p:cNvPr id="90" name="Straight Arrow Connector 89"/>
          <p:cNvCxnSpPr/>
          <p:nvPr/>
        </p:nvCxnSpPr>
        <p:spPr>
          <a:xfrm>
            <a:off x="1915980" y="3436223"/>
            <a:ext cx="1172531" cy="45239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1774060" y="4611035"/>
            <a:ext cx="1314451" cy="47941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3088511" y="3951088"/>
            <a:ext cx="627107" cy="6271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7</a:t>
            </a:r>
            <a:r>
              <a:rPr lang="en-US" sz="1400" b="1" dirty="0" smtClean="0">
                <a:solidFill>
                  <a:schemeClr val="tx1"/>
                </a:solidFill>
              </a:rPr>
              <a:t>Be</a:t>
            </a:r>
            <a:endParaRPr lang="en-US" sz="1400" b="1" dirty="0">
              <a:solidFill>
                <a:schemeClr val="tx1"/>
              </a:solidFill>
            </a:endParaRPr>
          </a:p>
        </p:txBody>
      </p:sp>
      <p:sp>
        <p:nvSpPr>
          <p:cNvPr id="92" name="Oval 91"/>
          <p:cNvSpPr/>
          <p:nvPr/>
        </p:nvSpPr>
        <p:spPr>
          <a:xfrm>
            <a:off x="5165541" y="4932894"/>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cxnSp>
        <p:nvCxnSpPr>
          <p:cNvPr id="93" name="Straight Arrow Connector 92"/>
          <p:cNvCxnSpPr/>
          <p:nvPr/>
        </p:nvCxnSpPr>
        <p:spPr>
          <a:xfrm>
            <a:off x="3786723" y="3563883"/>
            <a:ext cx="1042009" cy="38720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786723" y="4264642"/>
            <a:ext cx="104200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5" name="Oval 94"/>
          <p:cNvSpPr/>
          <p:nvPr/>
        </p:nvSpPr>
        <p:spPr>
          <a:xfrm>
            <a:off x="3305426" y="3261634"/>
            <a:ext cx="235165" cy="235165"/>
          </a:xfrm>
          <a:prstGeom prst="ellipse">
            <a:avLst/>
          </a:prstGeom>
          <a:solidFill>
            <a:schemeClr val="bg2">
              <a:lumMod val="1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521194" y="3194551"/>
            <a:ext cx="346632"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97" name="Oval 96"/>
          <p:cNvSpPr/>
          <p:nvPr/>
        </p:nvSpPr>
        <p:spPr>
          <a:xfrm>
            <a:off x="4922800" y="3935070"/>
            <a:ext cx="627107" cy="627107"/>
          </a:xfrm>
          <a:prstGeom prst="ellipse">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7</a:t>
            </a:r>
            <a:r>
              <a:rPr lang="en-US" sz="1400" b="1" dirty="0" smtClean="0">
                <a:solidFill>
                  <a:schemeClr val="tx1"/>
                </a:solidFill>
              </a:rPr>
              <a:t>Li</a:t>
            </a:r>
            <a:endParaRPr lang="en-US" sz="1400" b="1" dirty="0">
              <a:solidFill>
                <a:schemeClr val="tx1"/>
              </a:solidFill>
            </a:endParaRPr>
          </a:p>
        </p:txBody>
      </p:sp>
      <p:cxnSp>
        <p:nvCxnSpPr>
          <p:cNvPr id="98" name="Straight Arrow Connector 97"/>
          <p:cNvCxnSpPr/>
          <p:nvPr/>
        </p:nvCxnSpPr>
        <p:spPr>
          <a:xfrm flipV="1">
            <a:off x="5576886" y="4520022"/>
            <a:ext cx="1155769" cy="53674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a:off x="5663667" y="4264642"/>
            <a:ext cx="104200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a:off x="7023540" y="3540027"/>
            <a:ext cx="666791" cy="591370"/>
            <a:chOff x="4720024" y="4073732"/>
            <a:chExt cx="666791" cy="591370"/>
          </a:xfrm>
        </p:grpSpPr>
        <p:grpSp>
          <p:nvGrpSpPr>
            <p:cNvPr id="101" name="Group 100"/>
            <p:cNvGrpSpPr/>
            <p:nvPr/>
          </p:nvGrpSpPr>
          <p:grpSpPr>
            <a:xfrm>
              <a:off x="4720024" y="4073732"/>
              <a:ext cx="576549" cy="576549"/>
              <a:chOff x="3228875" y="3219963"/>
              <a:chExt cx="576549" cy="576549"/>
            </a:xfrm>
          </p:grpSpPr>
          <p:grpSp>
            <p:nvGrpSpPr>
              <p:cNvPr id="103" name="Group 102"/>
              <p:cNvGrpSpPr/>
              <p:nvPr/>
            </p:nvGrpSpPr>
            <p:grpSpPr>
              <a:xfrm>
                <a:off x="3228875" y="3226327"/>
                <a:ext cx="493004" cy="570185"/>
                <a:chOff x="1890136" y="2891099"/>
                <a:chExt cx="493004" cy="570185"/>
              </a:xfrm>
            </p:grpSpPr>
            <p:sp>
              <p:nvSpPr>
                <p:cNvPr id="105" name="Oval 104"/>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06" name="Oval 105"/>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04" name="Oval 10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2" name="Oval 101"/>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grpSp>
        <p:nvGrpSpPr>
          <p:cNvPr id="107" name="Group 106"/>
          <p:cNvGrpSpPr/>
          <p:nvPr/>
        </p:nvGrpSpPr>
        <p:grpSpPr>
          <a:xfrm>
            <a:off x="7023540" y="4404031"/>
            <a:ext cx="666791" cy="591370"/>
            <a:chOff x="4720024" y="4073732"/>
            <a:chExt cx="666791" cy="591370"/>
          </a:xfrm>
        </p:grpSpPr>
        <p:grpSp>
          <p:nvGrpSpPr>
            <p:cNvPr id="108" name="Group 107"/>
            <p:cNvGrpSpPr/>
            <p:nvPr/>
          </p:nvGrpSpPr>
          <p:grpSpPr>
            <a:xfrm>
              <a:off x="4720024" y="4073732"/>
              <a:ext cx="576549" cy="576549"/>
              <a:chOff x="3228875" y="3219963"/>
              <a:chExt cx="576549" cy="576549"/>
            </a:xfrm>
          </p:grpSpPr>
          <p:grpSp>
            <p:nvGrpSpPr>
              <p:cNvPr id="110" name="Group 109"/>
              <p:cNvGrpSpPr/>
              <p:nvPr/>
            </p:nvGrpSpPr>
            <p:grpSpPr>
              <a:xfrm>
                <a:off x="3228875" y="3226327"/>
                <a:ext cx="493004" cy="570185"/>
                <a:chOff x="1890136" y="2891099"/>
                <a:chExt cx="493004" cy="570185"/>
              </a:xfrm>
            </p:grpSpPr>
            <p:sp>
              <p:nvSpPr>
                <p:cNvPr id="112" name="Oval 111"/>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13" name="Oval 112"/>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11" name="Oval 110"/>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9" name="Oval 108"/>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114" name="Rectangle 113"/>
          <p:cNvSpPr/>
          <p:nvPr/>
        </p:nvSpPr>
        <p:spPr>
          <a:xfrm>
            <a:off x="3867826" y="5153166"/>
            <a:ext cx="287684" cy="369332"/>
          </a:xfrm>
          <a:prstGeom prst="rect">
            <a:avLst/>
          </a:prstGeom>
        </p:spPr>
        <p:txBody>
          <a:bodyPr wrap="none">
            <a:spAutoFit/>
          </a:bodyPr>
          <a:lstStyle/>
          <a:p>
            <a:r>
              <a:rPr lang="el-GR" dirty="0"/>
              <a:t>γ</a:t>
            </a:r>
            <a:endParaRPr lang="en-US" dirty="0"/>
          </a:p>
        </p:txBody>
      </p:sp>
      <p:cxnSp>
        <p:nvCxnSpPr>
          <p:cNvPr id="115" name="Straight Arrow Connector 114"/>
          <p:cNvCxnSpPr/>
          <p:nvPr/>
        </p:nvCxnSpPr>
        <p:spPr>
          <a:xfrm>
            <a:off x="3592424" y="4564757"/>
            <a:ext cx="387888" cy="66680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280327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p:txBody>
          <a:bodyPr/>
          <a:lstStyle/>
          <a:p>
            <a:pPr marL="0" indent="0" algn="ctr">
              <a:buNone/>
            </a:pPr>
            <a:r>
              <a:rPr lang="en-US" dirty="0" smtClean="0"/>
              <a:t>P-P Chain III (</a:t>
            </a:r>
            <a:r>
              <a:rPr lang="en-US" dirty="0" err="1" smtClean="0"/>
              <a:t>simp</a:t>
            </a:r>
            <a:r>
              <a:rPr lang="en-US" dirty="0" smtClean="0"/>
              <a:t>.)</a:t>
            </a:r>
            <a:endParaRPr lang="en-US" dirty="0"/>
          </a:p>
        </p:txBody>
      </p:sp>
      <p:sp>
        <p:nvSpPr>
          <p:cNvPr id="4" name="Footer Placeholder 3"/>
          <p:cNvSpPr>
            <a:spLocks noGrp="1"/>
          </p:cNvSpPr>
          <p:nvPr>
            <p:ph type="ftr" sz="quarter" idx="11"/>
          </p:nvPr>
        </p:nvSpPr>
        <p:spPr/>
        <p:txBody>
          <a:bodyPr/>
          <a:lstStyle/>
          <a:p>
            <a:r>
              <a:rPr lang="en-US" dirty="0" smtClean="0"/>
              <a:t>But wait, there’s more!</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76</a:t>
            </a:fld>
            <a:endParaRPr lang="en-US"/>
          </a:p>
        </p:txBody>
      </p:sp>
      <p:pic>
        <p:nvPicPr>
          <p:cNvPr id="6" name="Picture 5" descr="solar_wind_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7" name="Group 6"/>
          <p:cNvGrpSpPr/>
          <p:nvPr/>
        </p:nvGrpSpPr>
        <p:grpSpPr>
          <a:xfrm>
            <a:off x="7440619" y="0"/>
            <a:ext cx="1703381" cy="1264177"/>
            <a:chOff x="7440619" y="0"/>
            <a:chExt cx="1703381" cy="1264177"/>
          </a:xfrm>
        </p:grpSpPr>
        <p:sp>
          <p:nvSpPr>
            <p:cNvPr id="8" name="Rectangle 7"/>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17951370" flipH="1">
              <a:off x="8301720" y="-44973"/>
              <a:ext cx="93916" cy="1283162"/>
            </a:xfrm>
            <a:prstGeom prst="rect">
              <a:avLst/>
            </a:prstGeom>
            <a:gradFill flip="none" rotWithShape="1">
              <a:gsLst>
                <a:gs pos="0">
                  <a:srgbClr val="FF0000"/>
                </a:gs>
                <a:gs pos="76000">
                  <a:srgbClr val="3366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5" name="Group 64"/>
          <p:cNvGrpSpPr/>
          <p:nvPr/>
        </p:nvGrpSpPr>
        <p:grpSpPr>
          <a:xfrm>
            <a:off x="683963" y="3069451"/>
            <a:ext cx="666791" cy="591370"/>
            <a:chOff x="4720024" y="4073732"/>
            <a:chExt cx="666791" cy="591370"/>
          </a:xfrm>
        </p:grpSpPr>
        <p:grpSp>
          <p:nvGrpSpPr>
            <p:cNvPr id="55" name="Group 54"/>
            <p:cNvGrpSpPr/>
            <p:nvPr/>
          </p:nvGrpSpPr>
          <p:grpSpPr>
            <a:xfrm>
              <a:off x="4720024" y="4073732"/>
              <a:ext cx="576549" cy="576549"/>
              <a:chOff x="3228875" y="3219963"/>
              <a:chExt cx="576549" cy="576549"/>
            </a:xfrm>
          </p:grpSpPr>
          <p:grpSp>
            <p:nvGrpSpPr>
              <p:cNvPr id="56" name="Group 55"/>
              <p:cNvGrpSpPr/>
              <p:nvPr/>
            </p:nvGrpSpPr>
            <p:grpSpPr>
              <a:xfrm>
                <a:off x="3228875" y="3226327"/>
                <a:ext cx="493004" cy="570185"/>
                <a:chOff x="1890136" y="2891099"/>
                <a:chExt cx="493004" cy="570185"/>
              </a:xfrm>
            </p:grpSpPr>
            <p:sp>
              <p:nvSpPr>
                <p:cNvPr id="58" name="Oval 57"/>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59" name="Oval 5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57" name="Oval 56"/>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64" name="Oval 63"/>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88" name="TextBox 87"/>
          <p:cNvSpPr txBox="1"/>
          <p:nvPr/>
        </p:nvSpPr>
        <p:spPr>
          <a:xfrm>
            <a:off x="6050670" y="5291945"/>
            <a:ext cx="184666" cy="369332"/>
          </a:xfrm>
          <a:prstGeom prst="rect">
            <a:avLst/>
          </a:prstGeom>
          <a:noFill/>
        </p:spPr>
        <p:txBody>
          <a:bodyPr wrap="none" rtlCol="0">
            <a:spAutoFit/>
          </a:bodyPr>
          <a:lstStyle/>
          <a:p>
            <a:endParaRPr lang="en-US"/>
          </a:p>
        </p:txBody>
      </p:sp>
      <p:grpSp>
        <p:nvGrpSpPr>
          <p:cNvPr id="76" name="Group 75"/>
          <p:cNvGrpSpPr/>
          <p:nvPr/>
        </p:nvGrpSpPr>
        <p:grpSpPr>
          <a:xfrm>
            <a:off x="632992" y="4762436"/>
            <a:ext cx="576549" cy="576549"/>
            <a:chOff x="3228875" y="3219963"/>
            <a:chExt cx="576549" cy="576549"/>
          </a:xfrm>
        </p:grpSpPr>
        <p:grpSp>
          <p:nvGrpSpPr>
            <p:cNvPr id="83" name="Group 82"/>
            <p:cNvGrpSpPr/>
            <p:nvPr/>
          </p:nvGrpSpPr>
          <p:grpSpPr>
            <a:xfrm>
              <a:off x="3228875" y="3226327"/>
              <a:ext cx="493004" cy="570185"/>
              <a:chOff x="1890136" y="2891099"/>
              <a:chExt cx="493004" cy="570185"/>
            </a:xfrm>
          </p:grpSpPr>
          <p:sp>
            <p:nvSpPr>
              <p:cNvPr id="87" name="Oval 86"/>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89" name="Oval 8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84" name="Oval 8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cxnSp>
        <p:nvCxnSpPr>
          <p:cNvPr id="90" name="Straight Arrow Connector 89"/>
          <p:cNvCxnSpPr/>
          <p:nvPr/>
        </p:nvCxnSpPr>
        <p:spPr>
          <a:xfrm>
            <a:off x="1445640" y="3436223"/>
            <a:ext cx="874655" cy="45239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1303720" y="4611035"/>
            <a:ext cx="1016575" cy="47941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398679" y="3951088"/>
            <a:ext cx="627107" cy="6271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7</a:t>
            </a:r>
            <a:r>
              <a:rPr lang="en-US" sz="1400" b="1" dirty="0" smtClean="0">
                <a:solidFill>
                  <a:schemeClr val="tx1"/>
                </a:solidFill>
              </a:rPr>
              <a:t>Be</a:t>
            </a:r>
            <a:endParaRPr lang="en-US" sz="1400" b="1" dirty="0">
              <a:solidFill>
                <a:schemeClr val="tx1"/>
              </a:solidFill>
            </a:endParaRPr>
          </a:p>
        </p:txBody>
      </p:sp>
      <p:cxnSp>
        <p:nvCxnSpPr>
          <p:cNvPr id="93" name="Straight Arrow Connector 92"/>
          <p:cNvCxnSpPr/>
          <p:nvPr/>
        </p:nvCxnSpPr>
        <p:spPr>
          <a:xfrm>
            <a:off x="2845631" y="3345005"/>
            <a:ext cx="1320578" cy="7715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a:off x="3124200" y="4264642"/>
            <a:ext cx="104200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7" name="Oval 96"/>
          <p:cNvSpPr/>
          <p:nvPr/>
        </p:nvSpPr>
        <p:spPr>
          <a:xfrm>
            <a:off x="6239646" y="3969107"/>
            <a:ext cx="627107" cy="6271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8</a:t>
            </a:r>
            <a:r>
              <a:rPr lang="en-US" sz="1400" b="1" dirty="0" smtClean="0">
                <a:solidFill>
                  <a:schemeClr val="tx1"/>
                </a:solidFill>
              </a:rPr>
              <a:t>Be</a:t>
            </a:r>
            <a:endParaRPr lang="en-US" sz="1400" b="1" dirty="0">
              <a:solidFill>
                <a:schemeClr val="tx1"/>
              </a:solidFill>
            </a:endParaRPr>
          </a:p>
        </p:txBody>
      </p:sp>
      <p:cxnSp>
        <p:nvCxnSpPr>
          <p:cNvPr id="99" name="Straight Arrow Connector 98"/>
          <p:cNvCxnSpPr/>
          <p:nvPr/>
        </p:nvCxnSpPr>
        <p:spPr>
          <a:xfrm>
            <a:off x="5055881" y="4264349"/>
            <a:ext cx="104200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00" name="Group 99"/>
          <p:cNvGrpSpPr/>
          <p:nvPr/>
        </p:nvGrpSpPr>
        <p:grpSpPr>
          <a:xfrm>
            <a:off x="7634982" y="3540027"/>
            <a:ext cx="666791" cy="591370"/>
            <a:chOff x="4720024" y="4073732"/>
            <a:chExt cx="666791" cy="591370"/>
          </a:xfrm>
        </p:grpSpPr>
        <p:grpSp>
          <p:nvGrpSpPr>
            <p:cNvPr id="101" name="Group 100"/>
            <p:cNvGrpSpPr/>
            <p:nvPr/>
          </p:nvGrpSpPr>
          <p:grpSpPr>
            <a:xfrm>
              <a:off x="4720024" y="4073732"/>
              <a:ext cx="576549" cy="576549"/>
              <a:chOff x="3228875" y="3219963"/>
              <a:chExt cx="576549" cy="576549"/>
            </a:xfrm>
          </p:grpSpPr>
          <p:grpSp>
            <p:nvGrpSpPr>
              <p:cNvPr id="103" name="Group 102"/>
              <p:cNvGrpSpPr/>
              <p:nvPr/>
            </p:nvGrpSpPr>
            <p:grpSpPr>
              <a:xfrm>
                <a:off x="3228875" y="3226327"/>
                <a:ext cx="493004" cy="570185"/>
                <a:chOff x="1890136" y="2891099"/>
                <a:chExt cx="493004" cy="570185"/>
              </a:xfrm>
            </p:grpSpPr>
            <p:sp>
              <p:nvSpPr>
                <p:cNvPr id="105" name="Oval 104"/>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06" name="Oval 105"/>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04" name="Oval 103"/>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2" name="Oval 101"/>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grpSp>
        <p:nvGrpSpPr>
          <p:cNvPr id="107" name="Group 106"/>
          <p:cNvGrpSpPr/>
          <p:nvPr/>
        </p:nvGrpSpPr>
        <p:grpSpPr>
          <a:xfrm>
            <a:off x="7634982" y="4404031"/>
            <a:ext cx="666791" cy="591370"/>
            <a:chOff x="4720024" y="4073732"/>
            <a:chExt cx="666791" cy="591370"/>
          </a:xfrm>
        </p:grpSpPr>
        <p:grpSp>
          <p:nvGrpSpPr>
            <p:cNvPr id="108" name="Group 107"/>
            <p:cNvGrpSpPr/>
            <p:nvPr/>
          </p:nvGrpSpPr>
          <p:grpSpPr>
            <a:xfrm>
              <a:off x="4720024" y="4073732"/>
              <a:ext cx="576549" cy="576549"/>
              <a:chOff x="3228875" y="3219963"/>
              <a:chExt cx="576549" cy="576549"/>
            </a:xfrm>
          </p:grpSpPr>
          <p:grpSp>
            <p:nvGrpSpPr>
              <p:cNvPr id="110" name="Group 109"/>
              <p:cNvGrpSpPr/>
              <p:nvPr/>
            </p:nvGrpSpPr>
            <p:grpSpPr>
              <a:xfrm>
                <a:off x="3228875" y="3226327"/>
                <a:ext cx="493004" cy="570185"/>
                <a:chOff x="1890136" y="2891099"/>
                <a:chExt cx="493004" cy="570185"/>
              </a:xfrm>
            </p:grpSpPr>
            <p:sp>
              <p:nvSpPr>
                <p:cNvPr id="112" name="Oval 111"/>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13" name="Oval 112"/>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11" name="Oval 110"/>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09" name="Oval 108"/>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52" name="Oval 51"/>
          <p:cNvSpPr/>
          <p:nvPr/>
        </p:nvSpPr>
        <p:spPr>
          <a:xfrm>
            <a:off x="2425544" y="302516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60" name="Oval 59"/>
          <p:cNvSpPr/>
          <p:nvPr/>
        </p:nvSpPr>
        <p:spPr>
          <a:xfrm>
            <a:off x="4275638" y="3961824"/>
            <a:ext cx="627107" cy="627107"/>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baseline="30000" dirty="0" smtClean="0">
                <a:solidFill>
                  <a:schemeClr val="tx1"/>
                </a:solidFill>
              </a:rPr>
              <a:t>8</a:t>
            </a:r>
            <a:r>
              <a:rPr lang="en-US" sz="1400" b="1" dirty="0" smtClean="0">
                <a:solidFill>
                  <a:schemeClr val="tx1"/>
                </a:solidFill>
              </a:rPr>
              <a:t>B</a:t>
            </a:r>
            <a:endParaRPr lang="en-US" sz="1400" b="1" dirty="0">
              <a:solidFill>
                <a:schemeClr val="tx1"/>
              </a:solidFill>
            </a:endParaRPr>
          </a:p>
        </p:txBody>
      </p:sp>
      <p:sp>
        <p:nvSpPr>
          <p:cNvPr id="61" name="Oval 60"/>
          <p:cNvSpPr/>
          <p:nvPr/>
        </p:nvSpPr>
        <p:spPr>
          <a:xfrm>
            <a:off x="5328931" y="3201359"/>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5544699" y="3134276"/>
            <a:ext cx="377026" cy="369332"/>
          </a:xfrm>
          <a:prstGeom prst="rect">
            <a:avLst/>
          </a:prstGeom>
          <a:noFill/>
        </p:spPr>
        <p:txBody>
          <a:bodyPr wrap="none" rtlCol="0">
            <a:spAutoFit/>
          </a:bodyPr>
          <a:lstStyle/>
          <a:p>
            <a:r>
              <a:rPr lang="en-US" dirty="0" smtClean="0"/>
              <a:t>e</a:t>
            </a:r>
            <a:r>
              <a:rPr lang="en-US" baseline="30000" dirty="0" smtClean="0"/>
              <a:t>+</a:t>
            </a:r>
            <a:endParaRPr lang="en-US" baseline="30000" dirty="0"/>
          </a:p>
        </p:txBody>
      </p:sp>
      <p:cxnSp>
        <p:nvCxnSpPr>
          <p:cNvPr id="63" name="Straight Arrow Connector 62"/>
          <p:cNvCxnSpPr/>
          <p:nvPr/>
        </p:nvCxnSpPr>
        <p:spPr>
          <a:xfrm flipV="1">
            <a:off x="5039128" y="3487928"/>
            <a:ext cx="298957" cy="559579"/>
          </a:xfrm>
          <a:prstGeom prst="straightConnector1">
            <a:avLst/>
          </a:prstGeom>
          <a:ln>
            <a:solidFill>
              <a:schemeClr val="accent1"/>
            </a:solidFill>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6983866" y="4222235"/>
            <a:ext cx="503787"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7" name="Rectangle 66"/>
          <p:cNvSpPr/>
          <p:nvPr/>
        </p:nvSpPr>
        <p:spPr>
          <a:xfrm>
            <a:off x="4799405" y="5268401"/>
            <a:ext cx="287684" cy="369332"/>
          </a:xfrm>
          <a:prstGeom prst="rect">
            <a:avLst/>
          </a:prstGeom>
        </p:spPr>
        <p:txBody>
          <a:bodyPr wrap="none">
            <a:spAutoFit/>
          </a:bodyPr>
          <a:lstStyle/>
          <a:p>
            <a:r>
              <a:rPr lang="el-GR" dirty="0"/>
              <a:t>γ</a:t>
            </a:r>
            <a:endParaRPr lang="en-US" dirty="0"/>
          </a:p>
        </p:txBody>
      </p:sp>
      <p:cxnSp>
        <p:nvCxnSpPr>
          <p:cNvPr id="68" name="Straight Arrow Connector 67"/>
          <p:cNvCxnSpPr/>
          <p:nvPr/>
        </p:nvCxnSpPr>
        <p:spPr>
          <a:xfrm>
            <a:off x="4640590" y="4679992"/>
            <a:ext cx="271301" cy="66680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4572516"/>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6101" y="1411111"/>
            <a:ext cx="5511570" cy="4769556"/>
          </a:xfrm>
        </p:spPr>
        <p:txBody>
          <a:bodyPr>
            <a:normAutofit/>
          </a:bodyPr>
          <a:lstStyle/>
          <a:p>
            <a:r>
              <a:rPr lang="en-US" sz="2800" dirty="0" smtClean="0"/>
              <a:t>Another brief </a:t>
            </a:r>
            <a:r>
              <a:rPr lang="en-US" sz="2800" dirty="0"/>
              <a:t>stage of life before SN </a:t>
            </a:r>
            <a:r>
              <a:rPr lang="en-US" sz="2800" dirty="0" smtClean="0"/>
              <a:t>explosion</a:t>
            </a:r>
          </a:p>
          <a:p>
            <a:r>
              <a:rPr lang="en-US" sz="2800" dirty="0" smtClean="0"/>
              <a:t>“Luminous Blue Variable”</a:t>
            </a:r>
          </a:p>
          <a:p>
            <a:r>
              <a:rPr lang="en-US" sz="2800" dirty="0" smtClean="0"/>
              <a:t>Final stage of the most massive stars</a:t>
            </a:r>
          </a:p>
          <a:p>
            <a:r>
              <a:rPr lang="en-US" sz="2800" dirty="0" smtClean="0"/>
              <a:t>Most of radiation in UV</a:t>
            </a:r>
          </a:p>
          <a:p>
            <a:r>
              <a:rPr lang="en-US" sz="2800" dirty="0" smtClean="0"/>
              <a:t>Extremely high mass loss (more on that later)</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77</a:t>
            </a:fld>
            <a:endParaRPr lang="en-US" dirty="0"/>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5"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 Star Evolution:</a:t>
            </a:r>
            <a:br>
              <a:rPr lang="en-US" dirty="0" smtClean="0"/>
            </a:br>
            <a:r>
              <a:rPr lang="en-US" dirty="0" smtClean="0"/>
              <a:t>LBVs</a:t>
            </a:r>
            <a:endParaRPr lang="en-US" dirty="0"/>
          </a:p>
        </p:txBody>
      </p:sp>
      <p:grpSp>
        <p:nvGrpSpPr>
          <p:cNvPr id="2" name="Group 1"/>
          <p:cNvGrpSpPr/>
          <p:nvPr/>
        </p:nvGrpSpPr>
        <p:grpSpPr>
          <a:xfrm>
            <a:off x="7443693" y="0"/>
            <a:ext cx="1700307" cy="1261896"/>
            <a:chOff x="7443693" y="0"/>
            <a:chExt cx="1700307" cy="1261896"/>
          </a:xfrm>
        </p:grpSpPr>
        <p:sp>
          <p:nvSpPr>
            <p:cNvPr id="16" name="Rectangle 15"/>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21327430">
              <a:off x="7909865" y="248255"/>
              <a:ext cx="865466" cy="94713"/>
            </a:xfrm>
            <a:prstGeom prst="rect">
              <a:avLst/>
            </a:prstGeom>
            <a:gradFill flip="none" rotWithShape="1">
              <a:gsLst>
                <a:gs pos="21000">
                  <a:srgbClr val="3366FF"/>
                </a:gs>
                <a:gs pos="62000">
                  <a:srgbClr val="FFFF00"/>
                </a:gs>
                <a:gs pos="94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p:cNvSpPr txBox="1"/>
          <p:nvPr/>
        </p:nvSpPr>
        <p:spPr>
          <a:xfrm>
            <a:off x="6095915" y="4746243"/>
            <a:ext cx="2475758" cy="646331"/>
          </a:xfrm>
          <a:prstGeom prst="rect">
            <a:avLst/>
          </a:prstGeom>
          <a:noFill/>
        </p:spPr>
        <p:txBody>
          <a:bodyPr wrap="none" rtlCol="0">
            <a:spAutoFit/>
          </a:bodyPr>
          <a:lstStyle/>
          <a:p>
            <a:pPr algn="ctr"/>
            <a:r>
              <a:rPr lang="en-US" i="1" dirty="0" smtClean="0"/>
              <a:t>LBV binary Eta </a:t>
            </a:r>
            <a:r>
              <a:rPr lang="en-US" i="1" dirty="0" err="1" smtClean="0"/>
              <a:t>Carinae</a:t>
            </a:r>
            <a:endParaRPr lang="en-US" i="1" dirty="0" smtClean="0"/>
          </a:p>
          <a:p>
            <a:pPr algn="ctr"/>
            <a:r>
              <a:rPr lang="en-US" i="1" dirty="0" smtClean="0"/>
              <a:t>Hubble Space Telescope</a:t>
            </a:r>
            <a:endParaRPr lang="en-US" i="1" dirty="0"/>
          </a:p>
        </p:txBody>
      </p:sp>
      <p:pic>
        <p:nvPicPr>
          <p:cNvPr id="9" name="Picture 8" descr="eta_carinae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1611" y="1377371"/>
            <a:ext cx="3368871" cy="3368871"/>
          </a:xfrm>
          <a:prstGeom prst="rect">
            <a:avLst/>
          </a:prstGeom>
        </p:spPr>
      </p:pic>
    </p:spTree>
    <p:extLst>
      <p:ext uri="{BB962C8B-B14F-4D97-AF65-F5344CB8AC3E}">
        <p14:creationId xmlns:p14="http://schemas.microsoft.com/office/powerpoint/2010/main" val="61399062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a:buNone/>
            </a:pPr>
            <a:r>
              <a:rPr lang="en-US" dirty="0" smtClean="0">
                <a:solidFill>
                  <a:srgbClr val="FF0000"/>
                </a:solidFill>
              </a:rPr>
              <a:t>*</a:t>
            </a:r>
            <a:r>
              <a:rPr lang="en-US" b="1" dirty="0" smtClean="0"/>
              <a:t>A Note About </a:t>
            </a:r>
            <a:r>
              <a:rPr lang="en-US" b="1" dirty="0" smtClean="0">
                <a:solidFill>
                  <a:schemeClr val="accent6">
                    <a:lumMod val="50000"/>
                  </a:schemeClr>
                </a:solidFill>
              </a:rPr>
              <a:t>Very Low</a:t>
            </a:r>
            <a:r>
              <a:rPr lang="en-US" b="1" dirty="0" smtClean="0"/>
              <a:t>-Mass Stars</a:t>
            </a:r>
          </a:p>
          <a:p>
            <a:r>
              <a:rPr lang="en-US" dirty="0" smtClean="0"/>
              <a:t>M &lt; 0.8 </a:t>
            </a:r>
            <a:r>
              <a:rPr lang="en-US" dirty="0"/>
              <a:t>M</a:t>
            </a:r>
            <a:r>
              <a:rPr lang="en-US" baseline="-25000" dirty="0"/>
              <a:t>⊙</a:t>
            </a:r>
            <a:r>
              <a:rPr lang="en-US" dirty="0" smtClean="0"/>
              <a:t> fuse H on the Main Sequence but are not massive enough to fuse He</a:t>
            </a:r>
          </a:p>
          <a:p>
            <a:r>
              <a:rPr lang="en-US" dirty="0" smtClean="0"/>
              <a:t>Main sequence lifetimes exceed age of galaxy and universe; no actual post-MS products have been observed</a:t>
            </a:r>
          </a:p>
          <a:p>
            <a:endParaRPr lang="en-US"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78</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4" name="Title 1"/>
          <p:cNvSpPr>
            <a:spLocks noGrp="1"/>
          </p:cNvSpPr>
          <p:nvPr>
            <p:ph type="title"/>
          </p:nvPr>
        </p:nvSpPr>
        <p:spPr/>
        <p:txBody>
          <a:bodyPr>
            <a:normAutofit fontScale="90000"/>
          </a:bodyPr>
          <a:lstStyle/>
          <a:p>
            <a:r>
              <a:rPr lang="en-US" dirty="0" smtClean="0">
                <a:solidFill>
                  <a:srgbClr val="FF0000"/>
                </a:solidFill>
              </a:rPr>
              <a:t>Low</a:t>
            </a:r>
            <a:r>
              <a:rPr lang="en-US" dirty="0" smtClean="0"/>
              <a:t>/</a:t>
            </a:r>
            <a:r>
              <a:rPr lang="en-US" dirty="0" smtClean="0">
                <a:solidFill>
                  <a:srgbClr val="FFFF00"/>
                </a:solidFill>
              </a:rPr>
              <a:t>Intermediate</a:t>
            </a:r>
            <a:r>
              <a:rPr lang="en-US" dirty="0" smtClean="0"/>
              <a:t>-mass </a:t>
            </a:r>
            <a:br>
              <a:rPr lang="en-US" dirty="0" smtClean="0"/>
            </a:br>
            <a:r>
              <a:rPr lang="en-US" dirty="0" smtClean="0"/>
              <a:t>Star Evolution</a:t>
            </a:r>
            <a:endParaRPr lang="en-US" dirty="0"/>
          </a:p>
        </p:txBody>
      </p:sp>
      <p:grpSp>
        <p:nvGrpSpPr>
          <p:cNvPr id="15" name="Group 14"/>
          <p:cNvGrpSpPr/>
          <p:nvPr/>
        </p:nvGrpSpPr>
        <p:grpSpPr>
          <a:xfrm>
            <a:off x="7443693" y="0"/>
            <a:ext cx="1700307" cy="1261896"/>
            <a:chOff x="7443693" y="0"/>
            <a:chExt cx="1700307" cy="1261896"/>
          </a:xfrm>
        </p:grpSpPr>
        <p:sp>
          <p:nvSpPr>
            <p:cNvPr id="16" name="Rectangle 15"/>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8100676" y="31150"/>
              <a:ext cx="734752" cy="1070728"/>
            </a:xfrm>
            <a:prstGeom prst="rect">
              <a:avLst/>
            </a:prstGeom>
            <a:gradFill flip="none" rotWithShape="1">
              <a:gsLst>
                <a:gs pos="0">
                  <a:srgbClr val="FF6600">
                    <a:alpha val="50000"/>
                  </a:srgbClr>
                </a:gs>
                <a:gs pos="100000">
                  <a:srgbClr val="FF0000">
                    <a:alpha val="50000"/>
                  </a:srgbClr>
                </a:gs>
              </a:gsLst>
              <a:lin ang="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58"/>
            <a:ext cx="8229600" cy="1143000"/>
          </a:xfrm>
        </p:spPr>
        <p:txBody>
          <a:bodyPr/>
          <a:lstStyle/>
          <a:p>
            <a:r>
              <a:rPr lang="en-US" dirty="0" smtClean="0"/>
              <a:t>The Main Sequence</a:t>
            </a:r>
            <a:endParaRPr lang="en-US" dirty="0"/>
          </a:p>
        </p:txBody>
      </p:sp>
      <p:sp>
        <p:nvSpPr>
          <p:cNvPr id="3" name="Content Placeholder 2"/>
          <p:cNvSpPr>
            <a:spLocks noGrp="1"/>
          </p:cNvSpPr>
          <p:nvPr>
            <p:ph idx="1"/>
          </p:nvPr>
        </p:nvSpPr>
        <p:spPr>
          <a:xfrm>
            <a:off x="457200" y="1817450"/>
            <a:ext cx="8229600" cy="3780917"/>
          </a:xfrm>
        </p:spPr>
        <p:txBody>
          <a:bodyPr>
            <a:normAutofit fontScale="92500"/>
          </a:bodyPr>
          <a:lstStyle/>
          <a:p>
            <a:pPr marL="0" indent="0" algn="ctr">
              <a:buNone/>
            </a:pPr>
            <a:r>
              <a:rPr lang="en-US" sz="4000" b="1" dirty="0" smtClean="0"/>
              <a:t>Two types of H-fusion (</a:t>
            </a:r>
            <a:r>
              <a:rPr lang="en-US" sz="4000" b="1" dirty="0" err="1" smtClean="0"/>
              <a:t>nucleosynthesis</a:t>
            </a:r>
            <a:r>
              <a:rPr lang="en-US" sz="4000" b="1" dirty="0" smtClean="0"/>
              <a:t>):</a:t>
            </a:r>
          </a:p>
          <a:p>
            <a:pPr marL="457200" lvl="1" indent="0" algn="ctr">
              <a:buNone/>
            </a:pPr>
            <a:r>
              <a:rPr lang="en-US" sz="4000" b="1" dirty="0" smtClean="0"/>
              <a:t>Proton-proton chain</a:t>
            </a:r>
          </a:p>
          <a:p>
            <a:pPr marL="457200" lvl="1" indent="0" algn="ctr">
              <a:buNone/>
            </a:pPr>
            <a:r>
              <a:rPr lang="en-US" sz="4000" b="1" dirty="0" smtClean="0"/>
              <a:t>Carbon-nitrogen-oxygen cycle</a:t>
            </a:r>
          </a:p>
          <a:p>
            <a:pPr marL="457200" lvl="1" indent="0" algn="ctr">
              <a:buNone/>
            </a:pPr>
            <a:endParaRPr lang="en-US" sz="4000" b="1" dirty="0"/>
          </a:p>
          <a:p>
            <a:pPr marL="457200" lvl="1" indent="0" algn="ctr">
              <a:buNone/>
            </a:pPr>
            <a:r>
              <a:rPr lang="en-US" sz="4000" baseline="30000" dirty="0">
                <a:solidFill>
                  <a:srgbClr val="FF0000"/>
                </a:solidFill>
                <a:latin typeface="Zapf Dingbats"/>
                <a:ea typeface="Zapf Dingbats"/>
                <a:cs typeface="Zapf Dingbats"/>
                <a:sym typeface="Zapf Dingbats"/>
              </a:rPr>
              <a:t>★</a:t>
            </a:r>
            <a:r>
              <a:rPr lang="en-US" sz="4000" b="1" dirty="0" smtClean="0">
                <a:solidFill>
                  <a:srgbClr val="FF0000"/>
                </a:solidFill>
              </a:rPr>
              <a:t>Both produce </a:t>
            </a:r>
            <a:r>
              <a:rPr lang="en-US" sz="4000" b="1" baseline="30000" dirty="0" smtClean="0">
                <a:solidFill>
                  <a:srgbClr val="FF0000"/>
                </a:solidFill>
              </a:rPr>
              <a:t>4</a:t>
            </a:r>
            <a:r>
              <a:rPr lang="en-US" sz="4000" b="1" dirty="0" smtClean="0">
                <a:solidFill>
                  <a:srgbClr val="FF0000"/>
                </a:solidFill>
              </a:rPr>
              <a:t>He from 4 H’s</a:t>
            </a:r>
            <a:r>
              <a:rPr lang="en-US" sz="4000" baseline="30000" dirty="0">
                <a:solidFill>
                  <a:srgbClr val="FF0000"/>
                </a:solidFill>
                <a:latin typeface="Zapf Dingbats"/>
                <a:ea typeface="Zapf Dingbats"/>
                <a:cs typeface="Zapf Dingbats"/>
                <a:sym typeface="Zapf Dingbats"/>
              </a:rPr>
              <a:t>★</a:t>
            </a:r>
            <a:endParaRPr lang="en-US" sz="4000" b="1" dirty="0" smtClean="0">
              <a:solidFill>
                <a:srgbClr val="FF0000"/>
              </a:solidFill>
            </a:endParaRPr>
          </a:p>
          <a:p>
            <a:pPr marL="0" indent="0" algn="ctr">
              <a:buNone/>
            </a:pPr>
            <a:endParaRPr lang="en-US" sz="4000" b="1" dirty="0" smtClean="0">
              <a:solidFill>
                <a:srgbClr val="FF0000"/>
              </a:solidFill>
            </a:endParaRP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13" name="Group 12"/>
          <p:cNvGrpSpPr/>
          <p:nvPr/>
        </p:nvGrpSpPr>
        <p:grpSpPr>
          <a:xfrm>
            <a:off x="7440619" y="0"/>
            <a:ext cx="1703381" cy="1264177"/>
            <a:chOff x="7440619" y="0"/>
            <a:chExt cx="1703381" cy="1264177"/>
          </a:xfrm>
        </p:grpSpPr>
        <p:sp>
          <p:nvSpPr>
            <p:cNvPr id="14" name="Rectangle 13"/>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479" y="1599259"/>
            <a:ext cx="8932859" cy="4647260"/>
          </a:xfrm>
        </p:spPr>
        <p:txBody>
          <a:bodyPr>
            <a:normAutofit/>
          </a:bodyPr>
          <a:lstStyle/>
          <a:p>
            <a:r>
              <a:rPr lang="en-US" sz="2800" dirty="0" smtClean="0"/>
              <a:t>All stars with M</a:t>
            </a:r>
            <a:r>
              <a:rPr lang="en-US" sz="2800" baseline="-25000" dirty="0" smtClean="0"/>
              <a:t>*</a:t>
            </a:r>
            <a:r>
              <a:rPr lang="en-US" sz="2800" dirty="0" smtClean="0"/>
              <a:t> &gt; </a:t>
            </a:r>
            <a:r>
              <a:rPr lang="en-US" sz="2800" dirty="0"/>
              <a:t>10 M</a:t>
            </a:r>
            <a:r>
              <a:rPr lang="en-US" sz="2800" baseline="-25000" dirty="0" smtClean="0"/>
              <a:t>⊙ </a:t>
            </a:r>
            <a:r>
              <a:rPr lang="en-US" sz="2800" dirty="0" smtClean="0"/>
              <a:t>end as supernovae (</a:t>
            </a:r>
            <a:r>
              <a:rPr lang="en-US" sz="2800" dirty="0" err="1" smtClean="0"/>
              <a:t>SNe</a:t>
            </a:r>
            <a:r>
              <a:rPr lang="en-US" sz="2800" dirty="0" smtClean="0"/>
              <a:t>)</a:t>
            </a:r>
          </a:p>
          <a:p>
            <a:r>
              <a:rPr lang="en-US" sz="2800" dirty="0" smtClean="0"/>
              <a:t>If M</a:t>
            </a:r>
            <a:r>
              <a:rPr lang="en-US" sz="2800" baseline="-25000" dirty="0" smtClean="0"/>
              <a:t>*</a:t>
            </a:r>
            <a:r>
              <a:rPr lang="en-US" sz="2800" dirty="0" smtClean="0"/>
              <a:t> &lt; 25 M</a:t>
            </a:r>
            <a:r>
              <a:rPr lang="en-US" sz="2800" baseline="-25000" dirty="0"/>
              <a:t>⊙</a:t>
            </a:r>
            <a:r>
              <a:rPr lang="en-US" sz="2800" dirty="0" smtClean="0"/>
              <a:t>, life ends as red supergiant (RSG) after fusing to Fe before SN</a:t>
            </a:r>
          </a:p>
          <a:p>
            <a:r>
              <a:rPr lang="en-US" sz="2800" dirty="0" smtClean="0"/>
              <a:t>If 25 &lt; M</a:t>
            </a:r>
            <a:r>
              <a:rPr lang="en-US" sz="2800" baseline="-25000" dirty="0" smtClean="0"/>
              <a:t>*</a:t>
            </a:r>
            <a:r>
              <a:rPr lang="en-US" sz="2800" dirty="0" smtClean="0"/>
              <a:t> &lt; 50</a:t>
            </a:r>
            <a:r>
              <a:rPr lang="en-US" sz="2800" dirty="0"/>
              <a:t> M</a:t>
            </a:r>
            <a:r>
              <a:rPr lang="en-US" sz="2800" baseline="-25000" dirty="0" smtClean="0"/>
              <a:t>⊙</a:t>
            </a:r>
            <a:r>
              <a:rPr lang="en-US" sz="2800" dirty="0" smtClean="0"/>
              <a:t>, life ends as Wolf-</a:t>
            </a:r>
            <a:r>
              <a:rPr lang="en-US" sz="2800" dirty="0" err="1" smtClean="0"/>
              <a:t>Rayet</a:t>
            </a:r>
            <a:r>
              <a:rPr lang="en-US" sz="2800" dirty="0" smtClean="0"/>
              <a:t> star (WR) before SN</a:t>
            </a:r>
          </a:p>
          <a:p>
            <a:r>
              <a:rPr lang="en-US" sz="2800" dirty="0"/>
              <a:t>If M</a:t>
            </a:r>
            <a:r>
              <a:rPr lang="en-US" sz="2800" baseline="-25000" dirty="0"/>
              <a:t>*</a:t>
            </a:r>
            <a:r>
              <a:rPr lang="en-US" sz="2800" dirty="0"/>
              <a:t> </a:t>
            </a:r>
            <a:r>
              <a:rPr lang="en-US" sz="2800" dirty="0" smtClean="0"/>
              <a:t>&gt; </a:t>
            </a:r>
            <a:r>
              <a:rPr lang="en-US" sz="2800" dirty="0"/>
              <a:t>50 M</a:t>
            </a:r>
            <a:r>
              <a:rPr lang="en-US" sz="2800" baseline="-25000" dirty="0" smtClean="0"/>
              <a:t>⊙</a:t>
            </a:r>
            <a:r>
              <a:rPr lang="en-US" sz="2800" dirty="0" smtClean="0"/>
              <a:t>, they don’t make it to RSG phase; become Luminous Blue Variables during He-shell fusion, lose atmosphere, then WR to SN</a:t>
            </a:r>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79</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5" name="Title 1"/>
          <p:cNvSpPr>
            <a:spLocks noGrp="1"/>
          </p:cNvSpPr>
          <p:nvPr>
            <p:ph type="title"/>
          </p:nvPr>
        </p:nvSpPr>
        <p:spPr>
          <a:xfrm>
            <a:off x="457200" y="43726"/>
            <a:ext cx="8229600" cy="1143000"/>
          </a:xfrm>
        </p:spPr>
        <p:txBody>
          <a:bodyPr>
            <a:normAutofit fontScale="90000"/>
          </a:bodyPr>
          <a:lstStyle/>
          <a:p>
            <a:r>
              <a:rPr lang="en-US" dirty="0" smtClean="0">
                <a:solidFill>
                  <a:srgbClr val="3366FF"/>
                </a:solidFill>
              </a:rPr>
              <a:t>High</a:t>
            </a:r>
            <a:r>
              <a:rPr lang="en-US" dirty="0" smtClean="0"/>
              <a:t>-mass Star Evolution: </a:t>
            </a:r>
            <a:br>
              <a:rPr lang="en-US" dirty="0" smtClean="0"/>
            </a:br>
            <a:r>
              <a:rPr lang="en-US" dirty="0" smtClean="0"/>
              <a:t>Mass Matters</a:t>
            </a:r>
            <a:endParaRPr lang="en-US" dirty="0"/>
          </a:p>
        </p:txBody>
      </p:sp>
      <p:grpSp>
        <p:nvGrpSpPr>
          <p:cNvPr id="2" name="Group 1"/>
          <p:cNvGrpSpPr/>
          <p:nvPr/>
        </p:nvGrpSpPr>
        <p:grpSpPr>
          <a:xfrm>
            <a:off x="7443693" y="0"/>
            <a:ext cx="1700307" cy="1261896"/>
            <a:chOff x="7443693" y="0"/>
            <a:chExt cx="1700307" cy="1261896"/>
          </a:xfrm>
        </p:grpSpPr>
        <p:sp>
          <p:nvSpPr>
            <p:cNvPr id="16" name="Rectangle 15"/>
            <p:cNvSpPr/>
            <p:nvPr/>
          </p:nvSpPr>
          <p:spPr>
            <a:xfrm>
              <a:off x="7443693" y="0"/>
              <a:ext cx="1700307" cy="126189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7618459" y="30563"/>
              <a:ext cx="1494954" cy="107072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V="1">
              <a:off x="7534514" y="155511"/>
              <a:ext cx="0" cy="87825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7702575" y="1186569"/>
              <a:ext cx="129613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rot="17972829">
              <a:off x="8299698" y="-36615"/>
              <a:ext cx="95585" cy="1305970"/>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rot="21327430">
              <a:off x="7909865" y="248255"/>
              <a:ext cx="865466" cy="94713"/>
            </a:xfrm>
            <a:prstGeom prst="rect">
              <a:avLst/>
            </a:prstGeom>
            <a:gradFill flip="none" rotWithShape="1">
              <a:gsLst>
                <a:gs pos="21000">
                  <a:srgbClr val="3366FF"/>
                </a:gs>
                <a:gs pos="62000">
                  <a:srgbClr val="FFFF00"/>
                </a:gs>
                <a:gs pos="94000">
                  <a:srgbClr val="FF0000"/>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22" name="Rectangle 21"/>
            <p:cNvSpPr/>
            <p:nvPr/>
          </p:nvSpPr>
          <p:spPr>
            <a:xfrm>
              <a:off x="7733300" y="30563"/>
              <a:ext cx="400531" cy="1059050"/>
            </a:xfrm>
            <a:prstGeom prst="rect">
              <a:avLst/>
            </a:prstGeom>
            <a:solidFill>
              <a:schemeClr val="accent1">
                <a:lumMod val="40000"/>
                <a:lumOff val="60000"/>
                <a:alpha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239129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p:txBody>
          <a:bodyPr/>
          <a:lstStyle/>
          <a:p>
            <a:pPr marL="0" indent="0" algn="ctr">
              <a:buNone/>
            </a:pPr>
            <a:r>
              <a:rPr lang="en-US" dirty="0" smtClean="0"/>
              <a:t>CNO Cycle II (simplified)</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80</a:t>
            </a:fld>
            <a:endParaRPr lang="en-US"/>
          </a:p>
        </p:txBody>
      </p:sp>
      <p:pic>
        <p:nvPicPr>
          <p:cNvPr id="6" name="Picture 5" descr="solar_wind_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7" name="Group 6"/>
          <p:cNvGrpSpPr/>
          <p:nvPr/>
        </p:nvGrpSpPr>
        <p:grpSpPr>
          <a:xfrm>
            <a:off x="7440619" y="0"/>
            <a:ext cx="1703381" cy="1264177"/>
            <a:chOff x="7440619" y="0"/>
            <a:chExt cx="1703381" cy="1264177"/>
          </a:xfrm>
        </p:grpSpPr>
        <p:sp>
          <p:nvSpPr>
            <p:cNvPr id="8" name="Rectangle 7"/>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rot="17951370" flipH="1">
              <a:off x="8301720" y="-44973"/>
              <a:ext cx="93916" cy="1283162"/>
            </a:xfrm>
            <a:prstGeom prst="rect">
              <a:avLst/>
            </a:prstGeom>
            <a:gradFill flip="none" rotWithShape="1">
              <a:gsLst>
                <a:gs pos="0">
                  <a:srgbClr val="FF0000"/>
                </a:gs>
                <a:gs pos="76000">
                  <a:srgbClr val="3366FF"/>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TextBox 87"/>
          <p:cNvSpPr txBox="1"/>
          <p:nvPr/>
        </p:nvSpPr>
        <p:spPr>
          <a:xfrm>
            <a:off x="-935704" y="2343949"/>
            <a:ext cx="184666" cy="369332"/>
          </a:xfrm>
          <a:prstGeom prst="rect">
            <a:avLst/>
          </a:prstGeom>
          <a:noFill/>
        </p:spPr>
        <p:txBody>
          <a:bodyPr wrap="none" rtlCol="0">
            <a:spAutoFit/>
          </a:bodyPr>
          <a:lstStyle/>
          <a:p>
            <a:endParaRPr lang="en-US"/>
          </a:p>
        </p:txBody>
      </p:sp>
      <p:sp>
        <p:nvSpPr>
          <p:cNvPr id="68" name="Rectangle 67"/>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Oval 13"/>
          <p:cNvSpPr/>
          <p:nvPr/>
        </p:nvSpPr>
        <p:spPr>
          <a:xfrm>
            <a:off x="4212611" y="5296279"/>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16</a:t>
            </a:r>
            <a:r>
              <a:rPr lang="en-US" sz="1500" dirty="0" smtClean="0"/>
              <a:t>O</a:t>
            </a:r>
            <a:endParaRPr lang="en-US" sz="1500" dirty="0"/>
          </a:p>
        </p:txBody>
      </p:sp>
      <p:sp>
        <p:nvSpPr>
          <p:cNvPr id="70" name="Oval 69"/>
          <p:cNvSpPr/>
          <p:nvPr/>
        </p:nvSpPr>
        <p:spPr>
          <a:xfrm>
            <a:off x="2952023" y="4691720"/>
            <a:ext cx="617863" cy="604559"/>
          </a:xfrm>
          <a:prstGeom prst="ellipse">
            <a:avLst/>
          </a:prstGeom>
          <a:solidFill>
            <a:schemeClr val="accent4"/>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17</a:t>
            </a:r>
            <a:r>
              <a:rPr lang="en-US" sz="1500" dirty="0" smtClean="0"/>
              <a:t>F</a:t>
            </a:r>
            <a:endParaRPr lang="en-US" sz="1500" dirty="0"/>
          </a:p>
        </p:txBody>
      </p:sp>
      <p:sp>
        <p:nvSpPr>
          <p:cNvPr id="71" name="Oval 70"/>
          <p:cNvSpPr/>
          <p:nvPr/>
        </p:nvSpPr>
        <p:spPr>
          <a:xfrm>
            <a:off x="2952023" y="3473231"/>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17</a:t>
            </a:r>
            <a:r>
              <a:rPr lang="en-US" sz="1500" dirty="0" smtClean="0"/>
              <a:t>O</a:t>
            </a:r>
            <a:endParaRPr lang="en-US" sz="1500" dirty="0"/>
          </a:p>
        </p:txBody>
      </p:sp>
      <p:sp>
        <p:nvSpPr>
          <p:cNvPr id="72" name="Oval 71"/>
          <p:cNvSpPr/>
          <p:nvPr/>
        </p:nvSpPr>
        <p:spPr>
          <a:xfrm>
            <a:off x="4212611" y="3061682"/>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smtClean="0"/>
              <a:t>14</a:t>
            </a:r>
            <a:r>
              <a:rPr lang="en-US" sz="1500" dirty="0" smtClean="0"/>
              <a:t>N</a:t>
            </a:r>
            <a:endParaRPr lang="en-US" sz="1500" dirty="0"/>
          </a:p>
        </p:txBody>
      </p:sp>
      <p:sp>
        <p:nvSpPr>
          <p:cNvPr id="73" name="Oval 72"/>
          <p:cNvSpPr/>
          <p:nvPr/>
        </p:nvSpPr>
        <p:spPr>
          <a:xfrm>
            <a:off x="5401937" y="3473231"/>
            <a:ext cx="617863" cy="604559"/>
          </a:xfrm>
          <a:prstGeom prst="ellipse">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a:t>15</a:t>
            </a:r>
            <a:r>
              <a:rPr lang="en-US" sz="1500" dirty="0" smtClean="0"/>
              <a:t>O</a:t>
            </a:r>
            <a:endParaRPr lang="en-US" sz="1500" dirty="0"/>
          </a:p>
        </p:txBody>
      </p:sp>
      <p:sp>
        <p:nvSpPr>
          <p:cNvPr id="74" name="Oval 73"/>
          <p:cNvSpPr/>
          <p:nvPr/>
        </p:nvSpPr>
        <p:spPr>
          <a:xfrm>
            <a:off x="5401937" y="4691720"/>
            <a:ext cx="617863" cy="604559"/>
          </a:xfrm>
          <a:prstGeom prst="ellipse">
            <a:avLst/>
          </a:prstGeom>
          <a:solidFill>
            <a:srgbClr val="95373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aseline="30000" dirty="0"/>
              <a:t>15</a:t>
            </a:r>
            <a:r>
              <a:rPr lang="en-US" sz="1500" dirty="0" smtClean="0"/>
              <a:t>N</a:t>
            </a:r>
            <a:endParaRPr lang="en-US" sz="1500" dirty="0"/>
          </a:p>
        </p:txBody>
      </p:sp>
      <p:cxnSp>
        <p:nvCxnSpPr>
          <p:cNvPr id="23" name="Straight Arrow Connector 22"/>
          <p:cNvCxnSpPr/>
          <p:nvPr/>
        </p:nvCxnSpPr>
        <p:spPr>
          <a:xfrm flipH="1" flipV="1">
            <a:off x="3525637" y="5321066"/>
            <a:ext cx="566238" cy="21394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flipV="1">
            <a:off x="3260957" y="4102761"/>
            <a:ext cx="1" cy="52624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a:off x="5702294" y="4165481"/>
            <a:ext cx="0" cy="49054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Arrow Connector 89"/>
          <p:cNvCxnSpPr/>
          <p:nvPr/>
        </p:nvCxnSpPr>
        <p:spPr>
          <a:xfrm flipH="1">
            <a:off x="4926504" y="5296279"/>
            <a:ext cx="475433" cy="2073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V="1">
            <a:off x="3625326" y="3429859"/>
            <a:ext cx="486008" cy="18362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4926503" y="3414341"/>
            <a:ext cx="444078" cy="16778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93" name="Oval 92"/>
          <p:cNvSpPr/>
          <p:nvPr/>
        </p:nvSpPr>
        <p:spPr>
          <a:xfrm>
            <a:off x="3779265" y="583567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5" name="Oval 94"/>
          <p:cNvSpPr/>
          <p:nvPr/>
        </p:nvSpPr>
        <p:spPr>
          <a:xfrm>
            <a:off x="2704998" y="302906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6" name="Oval 95"/>
          <p:cNvSpPr/>
          <p:nvPr/>
        </p:nvSpPr>
        <p:spPr>
          <a:xfrm>
            <a:off x="4926503" y="259203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7" name="Oval 96"/>
          <p:cNvSpPr/>
          <p:nvPr/>
        </p:nvSpPr>
        <p:spPr>
          <a:xfrm>
            <a:off x="5827617" y="542422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99" name="Rectangle 98"/>
          <p:cNvSpPr/>
          <p:nvPr/>
        </p:nvSpPr>
        <p:spPr>
          <a:xfrm>
            <a:off x="2122919" y="5237795"/>
            <a:ext cx="287684" cy="369332"/>
          </a:xfrm>
          <a:prstGeom prst="rect">
            <a:avLst/>
          </a:prstGeom>
        </p:spPr>
        <p:txBody>
          <a:bodyPr wrap="none">
            <a:spAutoFit/>
          </a:bodyPr>
          <a:lstStyle/>
          <a:p>
            <a:r>
              <a:rPr lang="el-GR" dirty="0"/>
              <a:t>γ</a:t>
            </a:r>
            <a:endParaRPr lang="en-US" dirty="0"/>
          </a:p>
        </p:txBody>
      </p:sp>
      <p:sp>
        <p:nvSpPr>
          <p:cNvPr id="101" name="Rectangle 100"/>
          <p:cNvSpPr/>
          <p:nvPr/>
        </p:nvSpPr>
        <p:spPr>
          <a:xfrm>
            <a:off x="6743632" y="3044103"/>
            <a:ext cx="287684" cy="369332"/>
          </a:xfrm>
          <a:prstGeom prst="rect">
            <a:avLst/>
          </a:prstGeom>
        </p:spPr>
        <p:txBody>
          <a:bodyPr wrap="none">
            <a:spAutoFit/>
          </a:bodyPr>
          <a:lstStyle/>
          <a:p>
            <a:r>
              <a:rPr lang="el-GR" dirty="0"/>
              <a:t>γ</a:t>
            </a:r>
            <a:endParaRPr lang="en-US" dirty="0"/>
          </a:p>
        </p:txBody>
      </p:sp>
      <p:cxnSp>
        <p:nvCxnSpPr>
          <p:cNvPr id="110" name="Straight Arrow Connector 109"/>
          <p:cNvCxnSpPr/>
          <p:nvPr/>
        </p:nvCxnSpPr>
        <p:spPr>
          <a:xfrm flipH="1">
            <a:off x="2410603" y="5321066"/>
            <a:ext cx="678761" cy="97964"/>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p:nvPr/>
        </p:nvCxnSpPr>
        <p:spPr>
          <a:xfrm flipV="1">
            <a:off x="5977802" y="3245742"/>
            <a:ext cx="747918" cy="267872"/>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flipV="1">
            <a:off x="3402054" y="5419030"/>
            <a:ext cx="425142" cy="42713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a:off x="3124200" y="3245742"/>
            <a:ext cx="98713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p:nvPr/>
        </p:nvCxnSpPr>
        <p:spPr>
          <a:xfrm>
            <a:off x="5208727" y="2976398"/>
            <a:ext cx="325490" cy="49683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24" name="Straight Arrow Connector 123"/>
          <p:cNvCxnSpPr/>
          <p:nvPr/>
        </p:nvCxnSpPr>
        <p:spPr>
          <a:xfrm flipH="1">
            <a:off x="4926504" y="5597750"/>
            <a:ext cx="888553" cy="937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26" name="Group 125"/>
          <p:cNvGrpSpPr/>
          <p:nvPr/>
        </p:nvGrpSpPr>
        <p:grpSpPr>
          <a:xfrm>
            <a:off x="3875181" y="2410794"/>
            <a:ext cx="433387" cy="384366"/>
            <a:chOff x="4720024" y="4073732"/>
            <a:chExt cx="666791" cy="591370"/>
          </a:xfrm>
        </p:grpSpPr>
        <p:grpSp>
          <p:nvGrpSpPr>
            <p:cNvPr id="127" name="Group 126"/>
            <p:cNvGrpSpPr/>
            <p:nvPr/>
          </p:nvGrpSpPr>
          <p:grpSpPr>
            <a:xfrm>
              <a:off x="4720024" y="4073732"/>
              <a:ext cx="576549" cy="576549"/>
              <a:chOff x="3228875" y="3219963"/>
              <a:chExt cx="576549" cy="576549"/>
            </a:xfrm>
          </p:grpSpPr>
          <p:grpSp>
            <p:nvGrpSpPr>
              <p:cNvPr id="129" name="Group 128"/>
              <p:cNvGrpSpPr/>
              <p:nvPr/>
            </p:nvGrpSpPr>
            <p:grpSpPr>
              <a:xfrm>
                <a:off x="3228875" y="3226327"/>
                <a:ext cx="493004" cy="570185"/>
                <a:chOff x="1890136" y="2891099"/>
                <a:chExt cx="493004" cy="570185"/>
              </a:xfrm>
            </p:grpSpPr>
            <p:sp>
              <p:nvSpPr>
                <p:cNvPr id="131" name="Oval 13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32" name="Oval 13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130" name="Oval 12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128" name="Oval 127"/>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cxnSp>
        <p:nvCxnSpPr>
          <p:cNvPr id="136" name="Straight Arrow Connector 135"/>
          <p:cNvCxnSpPr/>
          <p:nvPr/>
        </p:nvCxnSpPr>
        <p:spPr>
          <a:xfrm flipH="1" flipV="1">
            <a:off x="2122919" y="4102761"/>
            <a:ext cx="966445" cy="526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7" name="Oval 136"/>
          <p:cNvSpPr/>
          <p:nvPr/>
        </p:nvSpPr>
        <p:spPr>
          <a:xfrm>
            <a:off x="1856398" y="3890384"/>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Oval 137"/>
          <p:cNvSpPr/>
          <p:nvPr/>
        </p:nvSpPr>
        <p:spPr>
          <a:xfrm>
            <a:off x="7046999" y="4529581"/>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0" name="Straight Arrow Connector 139"/>
          <p:cNvCxnSpPr/>
          <p:nvPr/>
        </p:nvCxnSpPr>
        <p:spPr>
          <a:xfrm>
            <a:off x="6051156" y="4039080"/>
            <a:ext cx="966445" cy="5262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1" name="TextBox 140"/>
          <p:cNvSpPr txBox="1"/>
          <p:nvPr/>
        </p:nvSpPr>
        <p:spPr>
          <a:xfrm>
            <a:off x="1511491" y="3806609"/>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142" name="TextBox 141"/>
          <p:cNvSpPr txBox="1"/>
          <p:nvPr/>
        </p:nvSpPr>
        <p:spPr>
          <a:xfrm>
            <a:off x="7267522" y="4471362"/>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143" name="TextBox 142"/>
          <p:cNvSpPr txBox="1"/>
          <p:nvPr/>
        </p:nvSpPr>
        <p:spPr>
          <a:xfrm>
            <a:off x="4238207" y="2407823"/>
            <a:ext cx="521334" cy="369332"/>
          </a:xfrm>
          <a:prstGeom prst="rect">
            <a:avLst/>
          </a:prstGeom>
          <a:noFill/>
        </p:spPr>
        <p:txBody>
          <a:bodyPr wrap="none" rtlCol="0">
            <a:spAutoFit/>
          </a:bodyPr>
          <a:lstStyle/>
          <a:p>
            <a:r>
              <a:rPr lang="en-US" baseline="30000" dirty="0" smtClean="0"/>
              <a:t>4</a:t>
            </a:r>
            <a:r>
              <a:rPr lang="en-US" dirty="0" smtClean="0"/>
              <a:t>He</a:t>
            </a:r>
            <a:endParaRPr lang="en-US" dirty="0"/>
          </a:p>
        </p:txBody>
      </p:sp>
      <p:cxnSp>
        <p:nvCxnSpPr>
          <p:cNvPr id="56" name="Straight Arrow Connector 55"/>
          <p:cNvCxnSpPr/>
          <p:nvPr/>
        </p:nvCxnSpPr>
        <p:spPr>
          <a:xfrm flipH="1" flipV="1">
            <a:off x="4231777" y="2821698"/>
            <a:ext cx="125060" cy="20737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4785476" y="5905900"/>
            <a:ext cx="287684" cy="369332"/>
          </a:xfrm>
          <a:prstGeom prst="rect">
            <a:avLst/>
          </a:prstGeom>
        </p:spPr>
        <p:txBody>
          <a:bodyPr wrap="none">
            <a:spAutoFit/>
          </a:bodyPr>
          <a:lstStyle/>
          <a:p>
            <a:r>
              <a:rPr lang="el-GR" dirty="0"/>
              <a:t>γ</a:t>
            </a:r>
            <a:endParaRPr lang="en-US" dirty="0"/>
          </a:p>
        </p:txBody>
      </p:sp>
      <p:cxnSp>
        <p:nvCxnSpPr>
          <p:cNvPr id="58" name="Straight Arrow Connector 57"/>
          <p:cNvCxnSpPr/>
          <p:nvPr/>
        </p:nvCxnSpPr>
        <p:spPr>
          <a:xfrm>
            <a:off x="4759541" y="5905900"/>
            <a:ext cx="109806" cy="181235"/>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6825566" y="2514712"/>
            <a:ext cx="1637963" cy="369332"/>
          </a:xfrm>
          <a:prstGeom prst="rect">
            <a:avLst/>
          </a:prstGeom>
          <a:noFill/>
        </p:spPr>
        <p:txBody>
          <a:bodyPr wrap="none" rtlCol="0">
            <a:spAutoFit/>
          </a:bodyPr>
          <a:lstStyle/>
          <a:p>
            <a:r>
              <a:rPr lang="en-US" dirty="0" smtClean="0"/>
              <a:t>Low probability</a:t>
            </a:r>
            <a:endParaRPr lang="en-US" dirty="0"/>
          </a:p>
        </p:txBody>
      </p:sp>
      <p:sp>
        <p:nvSpPr>
          <p:cNvPr id="60" name="Footer Placeholder 3"/>
          <p:cNvSpPr>
            <a:spLocks noGrp="1"/>
          </p:cNvSpPr>
          <p:nvPr>
            <p:ph type="ftr" sz="quarter" idx="11"/>
          </p:nvPr>
        </p:nvSpPr>
        <p:spPr>
          <a:xfrm>
            <a:off x="3124200" y="6356350"/>
            <a:ext cx="2895600" cy="365125"/>
          </a:xfrm>
        </p:spPr>
        <p:txBody>
          <a:bodyPr/>
          <a:lstStyle/>
          <a:p>
            <a:r>
              <a:rPr lang="en-US" dirty="0" smtClean="0"/>
              <a:t>But wait, there’s more!</a:t>
            </a:r>
            <a:endParaRPr lang="en-US" dirty="0"/>
          </a:p>
        </p:txBody>
      </p:sp>
    </p:spTree>
    <p:extLst>
      <p:ext uri="{BB962C8B-B14F-4D97-AF65-F5344CB8AC3E}">
        <p14:creationId xmlns:p14="http://schemas.microsoft.com/office/powerpoint/2010/main" val="202448897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Line-driven Winds</a:t>
            </a:r>
            <a:endParaRPr lang="en-US" dirty="0"/>
          </a:p>
        </p:txBody>
      </p:sp>
      <p:sp>
        <p:nvSpPr>
          <p:cNvPr id="3" name="Content Placeholder 2"/>
          <p:cNvSpPr>
            <a:spLocks noGrp="1"/>
          </p:cNvSpPr>
          <p:nvPr>
            <p:ph idx="1"/>
          </p:nvPr>
        </p:nvSpPr>
        <p:spPr>
          <a:xfrm>
            <a:off x="4873037" y="1417638"/>
            <a:ext cx="4152429" cy="4744214"/>
          </a:xfrm>
        </p:spPr>
        <p:txBody>
          <a:bodyPr>
            <a:normAutofit/>
          </a:bodyPr>
          <a:lstStyle/>
          <a:p>
            <a:r>
              <a:rPr lang="en-US" sz="2800" dirty="0" smtClean="0"/>
              <a:t>P </a:t>
            </a:r>
            <a:r>
              <a:rPr lang="en-US" sz="2800" dirty="0" err="1" smtClean="0"/>
              <a:t>Cygni</a:t>
            </a:r>
            <a:r>
              <a:rPr lang="en-US" sz="2800" dirty="0" smtClean="0"/>
              <a:t> profiles </a:t>
            </a:r>
            <a:r>
              <a:rPr lang="en-US" sz="2800" dirty="0" err="1" smtClean="0"/>
              <a:t>tell-tale</a:t>
            </a:r>
            <a:r>
              <a:rPr lang="en-US" sz="2800" dirty="0" smtClean="0"/>
              <a:t> signs of line-driven wind</a:t>
            </a:r>
          </a:p>
          <a:p>
            <a:r>
              <a:rPr lang="en-US" sz="2800" dirty="0" smtClean="0"/>
              <a:t>Observed regularly in hot stars of all stages of evolution</a:t>
            </a:r>
          </a:p>
        </p:txBody>
      </p:sp>
      <p:sp>
        <p:nvSpPr>
          <p:cNvPr id="5" name="Slide Number Placeholder 4"/>
          <p:cNvSpPr>
            <a:spLocks noGrp="1"/>
          </p:cNvSpPr>
          <p:nvPr>
            <p:ph type="sldNum" sz="quarter" idx="12"/>
          </p:nvPr>
        </p:nvSpPr>
        <p:spPr/>
        <p:txBody>
          <a:bodyPr/>
          <a:lstStyle/>
          <a:p>
            <a:fld id="{2AEA1A1E-F5B2-6F40-9B1C-BBBBCA62E90C}" type="slidenum">
              <a:rPr lang="en-US" smtClean="0"/>
              <a:t>81</a:t>
            </a:fld>
            <a:endParaRPr lang="en-US"/>
          </a:p>
        </p:txBody>
      </p:sp>
      <p:pic>
        <p:nvPicPr>
          <p:cNvPr id="6" name="Picture 5" descr="solar_wind_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grpSp>
        <p:nvGrpSpPr>
          <p:cNvPr id="13" name="Group 12"/>
          <p:cNvGrpSpPr/>
          <p:nvPr/>
        </p:nvGrpSpPr>
        <p:grpSpPr>
          <a:xfrm>
            <a:off x="68416" y="1417638"/>
            <a:ext cx="4564001" cy="2661303"/>
            <a:chOff x="144310" y="1417638"/>
            <a:chExt cx="3985542" cy="2323999"/>
          </a:xfrm>
        </p:grpSpPr>
        <p:sp>
          <p:nvSpPr>
            <p:cNvPr id="12" name="Rectangle 11"/>
            <p:cNvSpPr/>
            <p:nvPr/>
          </p:nvSpPr>
          <p:spPr>
            <a:xfrm>
              <a:off x="144310" y="1417638"/>
              <a:ext cx="3985542" cy="2323999"/>
            </a:xfrm>
            <a:prstGeom prst="rect">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287249" y="1417638"/>
              <a:ext cx="3786158" cy="2139333"/>
            </a:xfrm>
            <a:prstGeom prst="rect">
              <a:avLst/>
            </a:prstGeom>
          </p:spPr>
        </p:pic>
        <p:sp>
          <p:nvSpPr>
            <p:cNvPr id="9" name="TextBox 8"/>
            <p:cNvSpPr txBox="1"/>
            <p:nvPr/>
          </p:nvSpPr>
          <p:spPr>
            <a:xfrm>
              <a:off x="865481" y="1636889"/>
              <a:ext cx="1146468" cy="307777"/>
            </a:xfrm>
            <a:prstGeom prst="rect">
              <a:avLst/>
            </a:prstGeom>
            <a:noFill/>
          </p:spPr>
          <p:txBody>
            <a:bodyPr wrap="none" rtlCol="0">
              <a:spAutoFit/>
            </a:bodyPr>
            <a:lstStyle/>
            <a:p>
              <a:r>
                <a:rPr lang="en-US" sz="1400" dirty="0" err="1" smtClean="0"/>
                <a:t>Mujires</a:t>
              </a:r>
              <a:r>
                <a:rPr lang="en-US" sz="1400" dirty="0" smtClean="0"/>
                <a:t> 2010</a:t>
              </a:r>
              <a:endParaRPr lang="en-US" sz="1400" dirty="0"/>
            </a:p>
          </p:txBody>
        </p:sp>
        <p:sp>
          <p:nvSpPr>
            <p:cNvPr id="10" name="TextBox 9"/>
            <p:cNvSpPr txBox="1"/>
            <p:nvPr/>
          </p:nvSpPr>
          <p:spPr>
            <a:xfrm>
              <a:off x="1533407" y="3372305"/>
              <a:ext cx="1316060" cy="369332"/>
            </a:xfrm>
            <a:prstGeom prst="rect">
              <a:avLst/>
            </a:prstGeom>
            <a:noFill/>
          </p:spPr>
          <p:txBody>
            <a:bodyPr wrap="none" rtlCol="0">
              <a:spAutoFit/>
            </a:bodyPr>
            <a:lstStyle/>
            <a:p>
              <a:r>
                <a:rPr lang="en-US" dirty="0" smtClean="0"/>
                <a:t>Wavelength</a:t>
              </a:r>
              <a:endParaRPr lang="en-US" dirty="0"/>
            </a:p>
          </p:txBody>
        </p:sp>
        <p:sp>
          <p:nvSpPr>
            <p:cNvPr id="11" name="TextBox 10"/>
            <p:cNvSpPr txBox="1"/>
            <p:nvPr/>
          </p:nvSpPr>
          <p:spPr>
            <a:xfrm rot="16200000">
              <a:off x="-164318" y="2262700"/>
              <a:ext cx="1005403" cy="369332"/>
            </a:xfrm>
            <a:prstGeom prst="rect">
              <a:avLst/>
            </a:prstGeom>
            <a:noFill/>
          </p:spPr>
          <p:txBody>
            <a:bodyPr wrap="none" rtlCol="0">
              <a:spAutoFit/>
            </a:bodyPr>
            <a:lstStyle/>
            <a:p>
              <a:r>
                <a:rPr lang="en-US" dirty="0" smtClean="0"/>
                <a:t>Intensity</a:t>
              </a:r>
              <a:endParaRPr lang="en-US" dirty="0"/>
            </a:p>
          </p:txBody>
        </p:sp>
      </p:grpSp>
      <p:sp>
        <p:nvSpPr>
          <p:cNvPr id="14" name="Footer Placeholder 3"/>
          <p:cNvSpPr>
            <a:spLocks noGrp="1"/>
          </p:cNvSpPr>
          <p:nvPr>
            <p:ph type="ftr" sz="quarter" idx="11"/>
          </p:nvPr>
        </p:nvSpPr>
        <p:spPr>
          <a:xfrm>
            <a:off x="3124200" y="6356350"/>
            <a:ext cx="2895600" cy="365125"/>
          </a:xfrm>
        </p:spPr>
        <p:txBody>
          <a:bodyPr/>
          <a:lstStyle/>
          <a:p>
            <a:r>
              <a:rPr lang="en-US" dirty="0" smtClean="0"/>
              <a:t>But wait, there’s more!</a:t>
            </a:r>
            <a:endParaRPr lang="en-US" dirty="0"/>
          </a:p>
        </p:txBody>
      </p:sp>
    </p:spTree>
    <p:extLst>
      <p:ext uri="{BB962C8B-B14F-4D97-AF65-F5344CB8AC3E}">
        <p14:creationId xmlns:p14="http://schemas.microsoft.com/office/powerpoint/2010/main" val="2879160101"/>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409" y="4052992"/>
            <a:ext cx="8984055" cy="2464244"/>
          </a:xfrm>
        </p:spPr>
        <p:txBody>
          <a:bodyPr>
            <a:normAutofit/>
          </a:bodyPr>
          <a:lstStyle/>
          <a:p>
            <a:r>
              <a:rPr lang="en-US" sz="3000" dirty="0" smtClean="0"/>
              <a:t>Measurements of vertical and radial extent of the disk</a:t>
            </a:r>
          </a:p>
          <a:p>
            <a:r>
              <a:rPr lang="en-US" sz="3000" dirty="0" smtClean="0"/>
              <a:t>Verification of existing models of Milky Way disk structure</a:t>
            </a:r>
            <a:endParaRPr lang="en-US" sz="3000" dirty="0"/>
          </a:p>
        </p:txBody>
      </p:sp>
      <p:sp>
        <p:nvSpPr>
          <p:cNvPr id="4" name="Footer Placeholder 3"/>
          <p:cNvSpPr>
            <a:spLocks noGrp="1"/>
          </p:cNvSpPr>
          <p:nvPr>
            <p:ph type="ftr" sz="quarter" idx="11"/>
          </p:nvPr>
        </p:nvSpPr>
        <p:spPr/>
        <p:txBody>
          <a:bodyPr/>
          <a:lstStyle/>
          <a:p>
            <a:r>
              <a:rPr lang="en-US" dirty="0" smtClean="0"/>
              <a:t>My Work</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82</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7" name="Title 1"/>
          <p:cNvSpPr>
            <a:spLocks noGrp="1"/>
          </p:cNvSpPr>
          <p:nvPr>
            <p:ph type="title"/>
          </p:nvPr>
        </p:nvSpPr>
        <p:spPr/>
        <p:txBody>
          <a:bodyPr/>
          <a:lstStyle/>
          <a:p>
            <a:r>
              <a:rPr lang="en-US" dirty="0" smtClean="0"/>
              <a:t>Relation to My Work</a:t>
            </a:r>
            <a:endParaRPr lang="en-US" dirty="0"/>
          </a:p>
        </p:txBody>
      </p:sp>
      <p:pic>
        <p:nvPicPr>
          <p:cNvPr id="9" name="Picture 8"/>
          <p:cNvPicPr>
            <a:picLocks noChangeAspect="1"/>
          </p:cNvPicPr>
          <p:nvPr/>
        </p:nvPicPr>
        <p:blipFill>
          <a:blip r:embed="rId4"/>
          <a:stretch>
            <a:fillRect/>
          </a:stretch>
        </p:blipFill>
        <p:spPr>
          <a:xfrm>
            <a:off x="848490" y="1292423"/>
            <a:ext cx="7190610" cy="2396870"/>
          </a:xfrm>
          <a:prstGeom prst="rect">
            <a:avLst/>
          </a:prstGeom>
          <a:ln>
            <a:solidFill>
              <a:srgbClr val="000000"/>
            </a:solidFill>
          </a:ln>
        </p:spPr>
      </p:pic>
      <p:sp>
        <p:nvSpPr>
          <p:cNvPr id="10" name="TextBox 9"/>
          <p:cNvSpPr txBox="1"/>
          <p:nvPr/>
        </p:nvSpPr>
        <p:spPr>
          <a:xfrm>
            <a:off x="2582036" y="3681420"/>
            <a:ext cx="4444015" cy="307777"/>
          </a:xfrm>
          <a:prstGeom prst="rect">
            <a:avLst/>
          </a:prstGeom>
          <a:noFill/>
        </p:spPr>
        <p:txBody>
          <a:bodyPr wrap="square" rtlCol="0">
            <a:spAutoFit/>
          </a:bodyPr>
          <a:lstStyle/>
          <a:p>
            <a:pPr algn="ctr"/>
            <a:r>
              <a:rPr lang="en-US" sz="1400" i="1" dirty="0" smtClean="0"/>
              <a:t>Hunt-Walker et al. in prep</a:t>
            </a:r>
            <a:endParaRPr lang="en-US" sz="1400" i="1" dirty="0"/>
          </a:p>
        </p:txBody>
      </p:sp>
      <p:pic>
        <p:nvPicPr>
          <p:cNvPr id="11" name="Picture 10" descr="LaughingManLogo.g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6450" y="81060"/>
            <a:ext cx="945698" cy="945698"/>
          </a:xfrm>
          <a:prstGeom prst="rect">
            <a:avLst/>
          </a:prstGeom>
        </p:spPr>
      </p:pic>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Sequence</a:t>
            </a:r>
            <a:endParaRPr lang="en-US" dirty="0"/>
          </a:p>
        </p:txBody>
      </p:sp>
      <p:sp>
        <p:nvSpPr>
          <p:cNvPr id="3" name="Content Placeholder 2"/>
          <p:cNvSpPr>
            <a:spLocks noGrp="1"/>
          </p:cNvSpPr>
          <p:nvPr>
            <p:ph idx="1"/>
          </p:nvPr>
        </p:nvSpPr>
        <p:spPr/>
        <p:txBody>
          <a:bodyPr/>
          <a:lstStyle/>
          <a:p>
            <a:pPr marL="0" indent="0" algn="ctr">
              <a:buNone/>
            </a:pPr>
            <a:r>
              <a:rPr lang="en-US" b="1" dirty="0" smtClean="0"/>
              <a:t>Proton-proton Chain (simplified)</a:t>
            </a:r>
            <a:endParaRPr lang="en-US" b="1" dirty="0"/>
          </a:p>
        </p:txBody>
      </p:sp>
      <p:sp>
        <p:nvSpPr>
          <p:cNvPr id="4" name="Footer Placeholder 3"/>
          <p:cNvSpPr>
            <a:spLocks noGrp="1"/>
          </p:cNvSpPr>
          <p:nvPr>
            <p:ph type="ftr" sz="quarter" idx="11"/>
          </p:nvPr>
        </p:nvSpPr>
        <p:spPr/>
        <p:txBody>
          <a:bodyPr/>
          <a:lstStyle/>
          <a:p>
            <a:r>
              <a:rPr lang="en-US" dirty="0" smtClean="0"/>
              <a:t>Stellar Evolution</a:t>
            </a:r>
            <a:endParaRPr lang="en-US" dirty="0"/>
          </a:p>
        </p:txBody>
      </p:sp>
      <p:sp>
        <p:nvSpPr>
          <p:cNvPr id="5" name="Slide Number Placeholder 4"/>
          <p:cNvSpPr>
            <a:spLocks noGrp="1"/>
          </p:cNvSpPr>
          <p:nvPr>
            <p:ph type="sldNum" sz="quarter" idx="12"/>
          </p:nvPr>
        </p:nvSpPr>
        <p:spPr/>
        <p:txBody>
          <a:bodyPr/>
          <a:lstStyle/>
          <a:p>
            <a:fld id="{2AEA1A1E-F5B2-6F40-9B1C-BBBBCA62E90C}" type="slidenum">
              <a:rPr lang="en-US" smtClean="0"/>
              <a:t>8</a:t>
            </a:fld>
            <a:endParaRPr lang="en-US"/>
          </a:p>
        </p:txBody>
      </p:sp>
      <p:pic>
        <p:nvPicPr>
          <p:cNvPr id="6" name="Picture 5" descr="solar_wind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 y="0"/>
            <a:ext cx="1318486" cy="813753"/>
          </a:xfrm>
          <a:prstGeom prst="rect">
            <a:avLst/>
          </a:prstGeom>
        </p:spPr>
      </p:pic>
      <p:sp>
        <p:nvSpPr>
          <p:cNvPr id="15" name="Rectangle 14"/>
          <p:cNvSpPr/>
          <p:nvPr/>
        </p:nvSpPr>
        <p:spPr>
          <a:xfrm>
            <a:off x="251053" y="2222634"/>
            <a:ext cx="8469165" cy="408358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01524" y="2640424"/>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19" name="Oval 18"/>
          <p:cNvSpPr/>
          <p:nvPr/>
        </p:nvSpPr>
        <p:spPr>
          <a:xfrm>
            <a:off x="601524" y="3236817"/>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cxnSp>
        <p:nvCxnSpPr>
          <p:cNvPr id="21" name="Straight Arrow Connector 20"/>
          <p:cNvCxnSpPr/>
          <p:nvPr/>
        </p:nvCxnSpPr>
        <p:spPr>
          <a:xfrm>
            <a:off x="1069376" y="2891099"/>
            <a:ext cx="1436974" cy="20053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1069376" y="3243181"/>
            <a:ext cx="1436974" cy="16911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2" name="Group 31"/>
          <p:cNvGrpSpPr/>
          <p:nvPr/>
        </p:nvGrpSpPr>
        <p:grpSpPr>
          <a:xfrm>
            <a:off x="2631196" y="2858815"/>
            <a:ext cx="493004" cy="570185"/>
            <a:chOff x="1890136" y="2891099"/>
            <a:chExt cx="493004" cy="570185"/>
          </a:xfrm>
        </p:grpSpPr>
        <p:sp>
          <p:nvSpPr>
            <p:cNvPr id="24" name="Oval 23"/>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25" name="Oval 24"/>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26" name="Oval 25"/>
          <p:cNvSpPr/>
          <p:nvPr/>
        </p:nvSpPr>
        <p:spPr>
          <a:xfrm>
            <a:off x="2723125" y="3769500"/>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cxnSp>
        <p:nvCxnSpPr>
          <p:cNvPr id="27" name="Straight Arrow Connector 26"/>
          <p:cNvCxnSpPr/>
          <p:nvPr/>
        </p:nvCxnSpPr>
        <p:spPr>
          <a:xfrm>
            <a:off x="3308382" y="3225333"/>
            <a:ext cx="1119503" cy="18695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308382" y="3627547"/>
            <a:ext cx="1119503" cy="2619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4590364" y="3236817"/>
            <a:ext cx="576549" cy="576549"/>
            <a:chOff x="3228875" y="3219963"/>
            <a:chExt cx="576549" cy="576549"/>
          </a:xfrm>
        </p:grpSpPr>
        <p:grpSp>
          <p:nvGrpSpPr>
            <p:cNvPr id="33" name="Group 32"/>
            <p:cNvGrpSpPr/>
            <p:nvPr/>
          </p:nvGrpSpPr>
          <p:grpSpPr>
            <a:xfrm>
              <a:off x="3228875" y="3226327"/>
              <a:ext cx="493004" cy="570185"/>
              <a:chOff x="1890136" y="2891099"/>
              <a:chExt cx="493004" cy="570185"/>
            </a:xfrm>
          </p:grpSpPr>
          <p:sp>
            <p:nvSpPr>
              <p:cNvPr id="34" name="Oval 33"/>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35" name="Oval 34"/>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36" name="Oval 35"/>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38" name="Oval 37"/>
          <p:cNvSpPr/>
          <p:nvPr/>
        </p:nvSpPr>
        <p:spPr>
          <a:xfrm>
            <a:off x="601524" y="4580442"/>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39" name="Oval 38"/>
          <p:cNvSpPr/>
          <p:nvPr/>
        </p:nvSpPr>
        <p:spPr>
          <a:xfrm>
            <a:off x="601524" y="5176835"/>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cxnSp>
        <p:nvCxnSpPr>
          <p:cNvPr id="40" name="Straight Arrow Connector 39"/>
          <p:cNvCxnSpPr/>
          <p:nvPr/>
        </p:nvCxnSpPr>
        <p:spPr>
          <a:xfrm>
            <a:off x="1069376" y="4831117"/>
            <a:ext cx="1436974" cy="200539"/>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1069376" y="5165351"/>
            <a:ext cx="1436974" cy="18695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42" name="Group 41"/>
          <p:cNvGrpSpPr/>
          <p:nvPr/>
        </p:nvGrpSpPr>
        <p:grpSpPr>
          <a:xfrm>
            <a:off x="2631196" y="4798833"/>
            <a:ext cx="493004" cy="570185"/>
            <a:chOff x="1890136" y="2891099"/>
            <a:chExt cx="493004" cy="570185"/>
          </a:xfrm>
        </p:grpSpPr>
        <p:sp>
          <p:nvSpPr>
            <p:cNvPr id="43" name="Oval 42"/>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44" name="Oval 43"/>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45" name="Oval 44"/>
          <p:cNvSpPr/>
          <p:nvPr/>
        </p:nvSpPr>
        <p:spPr>
          <a:xfrm>
            <a:off x="2723125" y="5709518"/>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nvGrpSpPr>
          <p:cNvPr id="48" name="Group 47"/>
          <p:cNvGrpSpPr/>
          <p:nvPr/>
        </p:nvGrpSpPr>
        <p:grpSpPr>
          <a:xfrm>
            <a:off x="4590364" y="5176835"/>
            <a:ext cx="576549" cy="576549"/>
            <a:chOff x="3228875" y="3219963"/>
            <a:chExt cx="576549" cy="576549"/>
          </a:xfrm>
        </p:grpSpPr>
        <p:grpSp>
          <p:nvGrpSpPr>
            <p:cNvPr id="49" name="Group 48"/>
            <p:cNvGrpSpPr/>
            <p:nvPr/>
          </p:nvGrpSpPr>
          <p:grpSpPr>
            <a:xfrm>
              <a:off x="3228875" y="3226327"/>
              <a:ext cx="493004" cy="570185"/>
              <a:chOff x="1890136" y="2891099"/>
              <a:chExt cx="493004" cy="570185"/>
            </a:xfrm>
          </p:grpSpPr>
          <p:sp>
            <p:nvSpPr>
              <p:cNvPr id="51" name="Oval 50"/>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52" name="Oval 51"/>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50" name="Oval 49"/>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cxnSp>
        <p:nvCxnSpPr>
          <p:cNvPr id="53" name="Straight Arrow Connector 52"/>
          <p:cNvCxnSpPr/>
          <p:nvPr/>
        </p:nvCxnSpPr>
        <p:spPr>
          <a:xfrm flipV="1">
            <a:off x="5334731" y="4831117"/>
            <a:ext cx="1048107" cy="64188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5334731" y="3595973"/>
            <a:ext cx="1048107" cy="41727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8062106" y="3962346"/>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61" name="Oval 60"/>
          <p:cNvSpPr/>
          <p:nvPr/>
        </p:nvSpPr>
        <p:spPr>
          <a:xfrm>
            <a:off x="8062106" y="4626715"/>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nvGrpSpPr>
          <p:cNvPr id="65" name="Group 64"/>
          <p:cNvGrpSpPr/>
          <p:nvPr/>
        </p:nvGrpSpPr>
        <p:grpSpPr>
          <a:xfrm>
            <a:off x="6523054" y="4120005"/>
            <a:ext cx="666791" cy="591370"/>
            <a:chOff x="4720024" y="4073732"/>
            <a:chExt cx="666791" cy="591370"/>
          </a:xfrm>
        </p:grpSpPr>
        <p:grpSp>
          <p:nvGrpSpPr>
            <p:cNvPr id="55" name="Group 54"/>
            <p:cNvGrpSpPr/>
            <p:nvPr/>
          </p:nvGrpSpPr>
          <p:grpSpPr>
            <a:xfrm>
              <a:off x="4720024" y="4073732"/>
              <a:ext cx="576549" cy="576549"/>
              <a:chOff x="3228875" y="3219963"/>
              <a:chExt cx="576549" cy="576549"/>
            </a:xfrm>
          </p:grpSpPr>
          <p:grpSp>
            <p:nvGrpSpPr>
              <p:cNvPr id="56" name="Group 55"/>
              <p:cNvGrpSpPr/>
              <p:nvPr/>
            </p:nvGrpSpPr>
            <p:grpSpPr>
              <a:xfrm>
                <a:off x="3228875" y="3226327"/>
                <a:ext cx="493004" cy="570185"/>
                <a:chOff x="1890136" y="2891099"/>
                <a:chExt cx="493004" cy="570185"/>
              </a:xfrm>
            </p:grpSpPr>
            <p:sp>
              <p:nvSpPr>
                <p:cNvPr id="58" name="Oval 57"/>
                <p:cNvSpPr/>
                <p:nvPr/>
              </p:nvSpPr>
              <p:spPr>
                <a:xfrm>
                  <a:off x="1890136" y="2891099"/>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sp>
              <p:nvSpPr>
                <p:cNvPr id="59" name="Oval 58"/>
                <p:cNvSpPr/>
                <p:nvPr/>
              </p:nvSpPr>
              <p:spPr>
                <a:xfrm>
                  <a:off x="1998774" y="3076918"/>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chemeClr val="bg1"/>
                        </a:solidFill>
                      </a:ln>
                      <a:solidFill>
                        <a:schemeClr val="bg1"/>
                      </a:solidFill>
                    </a:rPr>
                    <a:t>N</a:t>
                  </a:r>
                  <a:endParaRPr lang="en-US" dirty="0">
                    <a:ln>
                      <a:solidFill>
                        <a:schemeClr val="bg1"/>
                      </a:solidFill>
                    </a:ln>
                    <a:solidFill>
                      <a:schemeClr val="bg1"/>
                    </a:solidFill>
                  </a:endParaRPr>
                </a:p>
              </p:txBody>
            </p:sp>
          </p:grpSp>
          <p:sp>
            <p:nvSpPr>
              <p:cNvPr id="57" name="Oval 56"/>
              <p:cNvSpPr/>
              <p:nvPr/>
            </p:nvSpPr>
            <p:spPr>
              <a:xfrm>
                <a:off x="3421058" y="3219963"/>
                <a:ext cx="384366" cy="38436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000000"/>
                      </a:solidFill>
                    </a:ln>
                    <a:solidFill>
                      <a:schemeClr val="tx1"/>
                    </a:solidFill>
                  </a:rPr>
                  <a:t>H</a:t>
                </a:r>
                <a:endParaRPr lang="en-US" dirty="0">
                  <a:ln>
                    <a:solidFill>
                      <a:srgbClr val="000000"/>
                    </a:solidFill>
                  </a:ln>
                  <a:solidFill>
                    <a:schemeClr val="tx1"/>
                  </a:solidFill>
                </a:endParaRPr>
              </a:p>
            </p:txBody>
          </p:sp>
        </p:grpSp>
        <p:sp>
          <p:nvSpPr>
            <p:cNvPr id="64" name="Oval 63"/>
            <p:cNvSpPr/>
            <p:nvPr/>
          </p:nvSpPr>
          <p:spPr>
            <a:xfrm>
              <a:off x="5002449" y="4280736"/>
              <a:ext cx="384366" cy="384366"/>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a:solidFill>
                      <a:srgbClr val="FFFFFF"/>
                    </a:solidFill>
                  </a:ln>
                  <a:solidFill>
                    <a:srgbClr val="FFFFFF"/>
                  </a:solidFill>
                </a:rPr>
                <a:t>N</a:t>
              </a:r>
              <a:endParaRPr lang="en-US" dirty="0">
                <a:ln>
                  <a:solidFill>
                    <a:srgbClr val="FFFFFF"/>
                  </a:solidFill>
                </a:ln>
                <a:solidFill>
                  <a:srgbClr val="FFFFFF"/>
                </a:solidFill>
              </a:endParaRPr>
            </a:p>
          </p:txBody>
        </p:sp>
      </p:grpSp>
      <p:sp>
        <p:nvSpPr>
          <p:cNvPr id="66" name="Cross 65"/>
          <p:cNvSpPr/>
          <p:nvPr/>
        </p:nvSpPr>
        <p:spPr>
          <a:xfrm>
            <a:off x="7415828" y="4217602"/>
            <a:ext cx="478952" cy="478952"/>
          </a:xfrm>
          <a:prstGeom prst="plus">
            <a:avLst>
              <a:gd name="adj" fmla="val 43629"/>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Arrow Connector 76"/>
          <p:cNvCxnSpPr/>
          <p:nvPr/>
        </p:nvCxnSpPr>
        <p:spPr>
          <a:xfrm>
            <a:off x="3308382" y="5218332"/>
            <a:ext cx="1119503" cy="18695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3308382" y="5620546"/>
            <a:ext cx="1119503" cy="2619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2243034" y="2489182"/>
            <a:ext cx="1194107" cy="369332"/>
          </a:xfrm>
          <a:prstGeom prst="rect">
            <a:avLst/>
          </a:prstGeom>
          <a:noFill/>
        </p:spPr>
        <p:txBody>
          <a:bodyPr wrap="none" rtlCol="0">
            <a:spAutoFit/>
          </a:bodyPr>
          <a:lstStyle/>
          <a:p>
            <a:r>
              <a:rPr lang="en-US" dirty="0" smtClean="0"/>
              <a:t>Deuterium</a:t>
            </a:r>
            <a:endParaRPr lang="en-US" dirty="0"/>
          </a:p>
        </p:txBody>
      </p:sp>
      <p:sp>
        <p:nvSpPr>
          <p:cNvPr id="80" name="TextBox 79"/>
          <p:cNvSpPr txBox="1"/>
          <p:nvPr/>
        </p:nvSpPr>
        <p:spPr>
          <a:xfrm>
            <a:off x="4252329" y="2840127"/>
            <a:ext cx="1146994" cy="369332"/>
          </a:xfrm>
          <a:prstGeom prst="rect">
            <a:avLst/>
          </a:prstGeom>
          <a:noFill/>
        </p:spPr>
        <p:txBody>
          <a:bodyPr wrap="none" rtlCol="0">
            <a:spAutoFit/>
          </a:bodyPr>
          <a:lstStyle/>
          <a:p>
            <a:r>
              <a:rPr lang="en-US" dirty="0" smtClean="0"/>
              <a:t>Helium - 3</a:t>
            </a:r>
            <a:endParaRPr lang="en-US" dirty="0"/>
          </a:p>
        </p:txBody>
      </p:sp>
      <p:sp>
        <p:nvSpPr>
          <p:cNvPr id="81" name="TextBox 80"/>
          <p:cNvSpPr txBox="1"/>
          <p:nvPr/>
        </p:nvSpPr>
        <p:spPr>
          <a:xfrm>
            <a:off x="6273169" y="3627547"/>
            <a:ext cx="1146994" cy="369332"/>
          </a:xfrm>
          <a:prstGeom prst="rect">
            <a:avLst/>
          </a:prstGeom>
          <a:noFill/>
        </p:spPr>
        <p:txBody>
          <a:bodyPr wrap="none" rtlCol="0">
            <a:spAutoFit/>
          </a:bodyPr>
          <a:lstStyle/>
          <a:p>
            <a:r>
              <a:rPr lang="en-US" dirty="0" smtClean="0"/>
              <a:t>Helium - 4</a:t>
            </a:r>
            <a:endParaRPr lang="en-US" dirty="0"/>
          </a:p>
        </p:txBody>
      </p:sp>
      <p:cxnSp>
        <p:nvCxnSpPr>
          <p:cNvPr id="85" name="Curved Connector 84"/>
          <p:cNvCxnSpPr/>
          <p:nvPr/>
        </p:nvCxnSpPr>
        <p:spPr>
          <a:xfrm flipV="1">
            <a:off x="5344146" y="2698911"/>
            <a:ext cx="742490" cy="584909"/>
          </a:xfrm>
          <a:prstGeom prst="curvedConnector3">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86" name="Curved Connector 85"/>
          <p:cNvCxnSpPr/>
          <p:nvPr/>
        </p:nvCxnSpPr>
        <p:spPr>
          <a:xfrm>
            <a:off x="5331997" y="5661473"/>
            <a:ext cx="754639" cy="464690"/>
          </a:xfrm>
          <a:prstGeom prst="curvedConnector3">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935704" y="2155789"/>
            <a:ext cx="184666" cy="369332"/>
          </a:xfrm>
          <a:prstGeom prst="rect">
            <a:avLst/>
          </a:prstGeom>
          <a:noFill/>
        </p:spPr>
        <p:txBody>
          <a:bodyPr wrap="none" rtlCol="0">
            <a:spAutoFit/>
          </a:bodyPr>
          <a:lstStyle/>
          <a:p>
            <a:endParaRPr lang="en-US"/>
          </a:p>
        </p:txBody>
      </p:sp>
      <p:sp>
        <p:nvSpPr>
          <p:cNvPr id="17" name="Rectangle 16"/>
          <p:cNvSpPr/>
          <p:nvPr/>
        </p:nvSpPr>
        <p:spPr>
          <a:xfrm>
            <a:off x="6129327" y="2472474"/>
            <a:ext cx="287684" cy="369332"/>
          </a:xfrm>
          <a:prstGeom prst="rect">
            <a:avLst/>
          </a:prstGeom>
        </p:spPr>
        <p:txBody>
          <a:bodyPr wrap="none">
            <a:spAutoFit/>
          </a:bodyPr>
          <a:lstStyle/>
          <a:p>
            <a:r>
              <a:rPr lang="el-GR" dirty="0"/>
              <a:t>γ</a:t>
            </a:r>
            <a:endParaRPr lang="en-US" dirty="0"/>
          </a:p>
        </p:txBody>
      </p:sp>
      <p:sp>
        <p:nvSpPr>
          <p:cNvPr id="67" name="Rectangle 66"/>
          <p:cNvSpPr/>
          <p:nvPr/>
        </p:nvSpPr>
        <p:spPr>
          <a:xfrm>
            <a:off x="6137885" y="5909218"/>
            <a:ext cx="287684" cy="369332"/>
          </a:xfrm>
          <a:prstGeom prst="rect">
            <a:avLst/>
          </a:prstGeom>
        </p:spPr>
        <p:txBody>
          <a:bodyPr wrap="none">
            <a:spAutoFit/>
          </a:bodyPr>
          <a:lstStyle/>
          <a:p>
            <a:r>
              <a:rPr lang="el-GR" dirty="0"/>
              <a:t>γ</a:t>
            </a:r>
            <a:endParaRPr lang="en-US" dirty="0"/>
          </a:p>
        </p:txBody>
      </p:sp>
      <p:sp>
        <p:nvSpPr>
          <p:cNvPr id="69" name="Oval 68"/>
          <p:cNvSpPr/>
          <p:nvPr/>
        </p:nvSpPr>
        <p:spPr>
          <a:xfrm>
            <a:off x="3580942" y="2354891"/>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6562" y="4495055"/>
            <a:ext cx="235165" cy="235165"/>
          </a:xfrm>
          <a:prstGeom prst="ellipse">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TextBox 70"/>
          <p:cNvSpPr txBox="1"/>
          <p:nvPr/>
        </p:nvSpPr>
        <p:spPr>
          <a:xfrm>
            <a:off x="3805193" y="4314562"/>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sp>
        <p:nvSpPr>
          <p:cNvPr id="72" name="TextBox 71"/>
          <p:cNvSpPr txBox="1"/>
          <p:nvPr/>
        </p:nvSpPr>
        <p:spPr>
          <a:xfrm>
            <a:off x="3796710" y="2287808"/>
            <a:ext cx="377026" cy="369332"/>
          </a:xfrm>
          <a:prstGeom prst="rect">
            <a:avLst/>
          </a:prstGeom>
          <a:noFill/>
        </p:spPr>
        <p:txBody>
          <a:bodyPr wrap="none" rtlCol="0">
            <a:spAutoFit/>
          </a:bodyPr>
          <a:lstStyle/>
          <a:p>
            <a:r>
              <a:rPr lang="en-US" dirty="0"/>
              <a:t>e</a:t>
            </a:r>
            <a:r>
              <a:rPr lang="en-US" baseline="30000" dirty="0" smtClean="0"/>
              <a:t>+</a:t>
            </a:r>
            <a:endParaRPr lang="en-US" baseline="30000" dirty="0"/>
          </a:p>
        </p:txBody>
      </p:sp>
      <p:cxnSp>
        <p:nvCxnSpPr>
          <p:cNvPr id="73" name="Straight Arrow Connector 72"/>
          <p:cNvCxnSpPr/>
          <p:nvPr/>
        </p:nvCxnSpPr>
        <p:spPr>
          <a:xfrm flipV="1">
            <a:off x="3124200" y="4695696"/>
            <a:ext cx="375653" cy="2534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V="1">
            <a:off x="3200909" y="2637667"/>
            <a:ext cx="375653" cy="2534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75" name="Group 74"/>
          <p:cNvGrpSpPr/>
          <p:nvPr/>
        </p:nvGrpSpPr>
        <p:grpSpPr>
          <a:xfrm>
            <a:off x="7440619" y="0"/>
            <a:ext cx="1703381" cy="1264177"/>
            <a:chOff x="7440619" y="0"/>
            <a:chExt cx="1703381" cy="1264177"/>
          </a:xfrm>
        </p:grpSpPr>
        <p:sp>
          <p:nvSpPr>
            <p:cNvPr id="76" name="Rectangle 75"/>
            <p:cNvSpPr/>
            <p:nvPr/>
          </p:nvSpPr>
          <p:spPr>
            <a:xfrm>
              <a:off x="7440619" y="0"/>
              <a:ext cx="1703381" cy="126417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7615701" y="30618"/>
              <a:ext cx="1497656" cy="1072664"/>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Arrow Connector 82"/>
            <p:cNvCxnSpPr/>
            <p:nvPr/>
          </p:nvCxnSpPr>
          <p:spPr>
            <a:xfrm flipV="1">
              <a:off x="7534425" y="155792"/>
              <a:ext cx="0" cy="87983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4" name="Straight Arrow Connector 83"/>
            <p:cNvCxnSpPr/>
            <p:nvPr/>
          </p:nvCxnSpPr>
          <p:spPr>
            <a:xfrm flipH="1">
              <a:off x="7699969" y="1185893"/>
              <a:ext cx="129848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7" name="Rectangle 86"/>
            <p:cNvSpPr/>
            <p:nvPr/>
          </p:nvSpPr>
          <p:spPr>
            <a:xfrm rot="17951370" flipH="1">
              <a:off x="8301720" y="-44973"/>
              <a:ext cx="93916" cy="1283162"/>
            </a:xfrm>
            <a:prstGeom prst="rect">
              <a:avLst/>
            </a:prstGeom>
            <a:gradFill flip="none" rotWithShape="1">
              <a:gsLst>
                <a:gs pos="0">
                  <a:srgbClr val="FF0000"/>
                </a:gs>
                <a:gs pos="76000">
                  <a:srgbClr val="3366FF"/>
                </a:gs>
                <a:gs pos="38000">
                  <a:srgbClr val="FFFF00"/>
                </a:gs>
              </a:gsLst>
              <a:path path="circle">
                <a:fillToRect l="100000" t="100000"/>
              </a:path>
              <a:tileRect r="-100000" b="-10000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61980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6" grpId="0" animBg="1"/>
      <p:bldP spid="38" grpId="0" animBg="1"/>
      <p:bldP spid="39" grpId="0" animBg="1"/>
      <p:bldP spid="45" grpId="0" animBg="1"/>
      <p:bldP spid="60" grpId="0" animBg="1"/>
      <p:bldP spid="61" grpId="0" animBg="1"/>
      <p:bldP spid="66" grpId="0" animBg="1"/>
      <p:bldP spid="79" grpId="0"/>
      <p:bldP spid="80" grpId="0"/>
      <p:bldP spid="81" grpId="0"/>
      <p:bldP spid="17" grpId="0"/>
      <p:bldP spid="67" grpId="0"/>
      <p:bldP spid="69" grpId="0" animBg="1"/>
      <p:bldP spid="70" grpId="0" animBg="1"/>
      <p:bldP spid="71" grpId="0"/>
      <p:bldP spid="7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7990</TotalTime>
  <Words>5573</Words>
  <Application>Microsoft Macintosh PowerPoint</Application>
  <PresentationFormat>On-screen Show (4:3)</PresentationFormat>
  <Paragraphs>1108</Paragraphs>
  <Slides>83</Slides>
  <Notes>78</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83</vt:i4>
      </vt:variant>
    </vt:vector>
  </HeadingPairs>
  <TitlesOfParts>
    <vt:vector size="86" baseType="lpstr">
      <vt:lpstr>Office Theme</vt:lpstr>
      <vt:lpstr>Equation</vt:lpstr>
      <vt:lpstr>Microsoft Equation</vt:lpstr>
      <vt:lpstr>Stellar Winds and Mass Loss in the Late Stages of Stellar Evolution</vt:lpstr>
      <vt:lpstr>Progression</vt:lpstr>
      <vt:lpstr>Basic Definitions</vt:lpstr>
      <vt:lpstr>Basic Definitions</vt:lpstr>
      <vt:lpstr>Stellar Evolution</vt:lpstr>
      <vt:lpstr>The Main Sequence*</vt:lpstr>
      <vt:lpstr>The Main Sequence</vt:lpstr>
      <vt:lpstr>The Main Sequence</vt:lpstr>
      <vt:lpstr>The Main Sequence</vt:lpstr>
      <vt:lpstr>The Main Sequence</vt:lpstr>
      <vt:lpstr>The Main Sequence</vt:lpstr>
      <vt:lpstr>The Main Sequence</vt:lpstr>
      <vt:lpstr>The Main Sequence</vt:lpstr>
      <vt:lpstr>The Main Sequence</vt:lpstr>
      <vt:lpstr>The Main Sequence</vt:lpstr>
      <vt:lpstr>Low/Intermediate-mass  Star Evolution</vt:lpstr>
      <vt:lpstr>Low/Intermediate-mass  Star Evolution</vt:lpstr>
      <vt:lpstr>Low/Intermediate-mass  Star Evolution: SbGs</vt:lpstr>
      <vt:lpstr>Low/Intermediate-mass  Star Evolution: RGBs</vt:lpstr>
      <vt:lpstr>Low-mass Star  Evolution: Degeneracy</vt:lpstr>
      <vt:lpstr>Low-mass Star  Evolution: RGBs</vt:lpstr>
      <vt:lpstr>Intermediate-mass  Star Evolution: RGBs</vt:lpstr>
      <vt:lpstr>Low/Intermediate-mass  Star Evolution</vt:lpstr>
      <vt:lpstr>Low/Intermediate-mass  Star Evolution: HBs</vt:lpstr>
      <vt:lpstr>Low/Intermediate-mass  Star Evolution: HBs</vt:lpstr>
      <vt:lpstr>Low/Intermediate-mass  Star Evolution: AGBs</vt:lpstr>
      <vt:lpstr>Low/Intermediate-mass  Star Evolution: AGBs</vt:lpstr>
      <vt:lpstr>Low/Intermediate-mass  Star Evolution: AGBs</vt:lpstr>
      <vt:lpstr>Low/Intermediate-mass  Star Evolution: AGBs</vt:lpstr>
      <vt:lpstr>Low/Intermediate-mass  Star Evolution: AGBs</vt:lpstr>
      <vt:lpstr>Low/Intermediate-mass  Star Evolution: Recap</vt:lpstr>
      <vt:lpstr>High-mass Star Evolution</vt:lpstr>
      <vt:lpstr>High-mass Star Evolution</vt:lpstr>
      <vt:lpstr>High-mass Star Evolution: SG</vt:lpstr>
      <vt:lpstr>High-mass Star Evolution: Layers</vt:lpstr>
      <vt:lpstr>High-mass  Star Evolution: α-process</vt:lpstr>
      <vt:lpstr>High-mass Star Evolution: WR stars</vt:lpstr>
      <vt:lpstr>Stellar Evolution  Summary</vt:lpstr>
      <vt:lpstr>Stellar Winds and Mass Loss</vt:lpstr>
      <vt:lpstr>Doppler Shift</vt:lpstr>
      <vt:lpstr>Line-driven Winds</vt:lpstr>
      <vt:lpstr>Line-driven Winds</vt:lpstr>
      <vt:lpstr>Line-driven Winds</vt:lpstr>
      <vt:lpstr>Line-driven Winds</vt:lpstr>
      <vt:lpstr>Line-driven Winds: Surface Chemistry</vt:lpstr>
      <vt:lpstr>Line-driven Winds Summary</vt:lpstr>
      <vt:lpstr>Dust-driven Winds: Dust</vt:lpstr>
      <vt:lpstr>Dust-driven Winds: Dust</vt:lpstr>
      <vt:lpstr>Dust-driven Winds</vt:lpstr>
      <vt:lpstr>Dust-driven Winds</vt:lpstr>
      <vt:lpstr>PowerPoint Presentation</vt:lpstr>
      <vt:lpstr>PowerPoint Presentation</vt:lpstr>
      <vt:lpstr>Dust-driven Winds: Observability</vt:lpstr>
      <vt:lpstr>Dust-driven Winds: Observability</vt:lpstr>
      <vt:lpstr>Dust-driven Winds: Last Bits</vt:lpstr>
      <vt:lpstr>Stellar Winds and  Mass Loss: the Recap</vt:lpstr>
      <vt:lpstr>The Point(s) of it All</vt:lpstr>
      <vt:lpstr>Stellar Winds Enrich Galaxies: Hot Stars</vt:lpstr>
      <vt:lpstr>Stellar Winds Enrich Galaxies: Cool Stars</vt:lpstr>
      <vt:lpstr>Stellar Winds  Characterize Stellar Neighborhoods</vt:lpstr>
      <vt:lpstr>Stellar Wind Enrichment  Characterizes Galaxies</vt:lpstr>
      <vt:lpstr>The Wrap Up</vt:lpstr>
      <vt:lpstr>Relation to My Work</vt:lpstr>
      <vt:lpstr>Relation to My Work</vt:lpstr>
      <vt:lpstr>Relation to My Work</vt:lpstr>
      <vt:lpstr>Relation to My Work</vt:lpstr>
      <vt:lpstr>Acknowledgments</vt:lpstr>
      <vt:lpstr>Acknowledgments</vt:lpstr>
      <vt:lpstr>Acknowledgments</vt:lpstr>
      <vt:lpstr>Acknowledgments</vt:lpstr>
      <vt:lpstr>PowerPoint Presentation</vt:lpstr>
      <vt:lpstr>PowerPoint Presentation</vt:lpstr>
      <vt:lpstr>Conflicting views on Stellar Winds</vt:lpstr>
      <vt:lpstr>The Main Sequence</vt:lpstr>
      <vt:lpstr>The Sun’s Coronal Wind</vt:lpstr>
      <vt:lpstr>The Main Sequence</vt:lpstr>
      <vt:lpstr>The Main Sequence</vt:lpstr>
      <vt:lpstr>High-mass Star Evolution: LBVs</vt:lpstr>
      <vt:lpstr>Low/Intermediate-mass  Star Evolution</vt:lpstr>
      <vt:lpstr>High-mass Star Evolution:  Mass Matters</vt:lpstr>
      <vt:lpstr>The Main Sequence</vt:lpstr>
      <vt:lpstr>Line-driven Winds</vt:lpstr>
      <vt:lpstr>Relation to My Work</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Stellar Winds and Mass Loss in the Late Stages of Stellar Evolution</dc:title>
  <dc:creator>Nicholas Hunt-Walker</dc:creator>
  <cp:lastModifiedBy>Nicholas Hunt-Walker</cp:lastModifiedBy>
  <cp:revision>995</cp:revision>
  <dcterms:created xsi:type="dcterms:W3CDTF">2015-02-11T20:18:03Z</dcterms:created>
  <dcterms:modified xsi:type="dcterms:W3CDTF">2015-02-17T12:40:03Z</dcterms:modified>
</cp:coreProperties>
</file>